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346" r:id="rId4"/>
    <p:sldId id="259" r:id="rId5"/>
    <p:sldId id="347" r:id="rId6"/>
    <p:sldId id="260" r:id="rId7"/>
    <p:sldId id="348" r:id="rId8"/>
    <p:sldId id="261" r:id="rId9"/>
    <p:sldId id="349" r:id="rId10"/>
    <p:sldId id="262" r:id="rId11"/>
    <p:sldId id="350" r:id="rId12"/>
    <p:sldId id="263" r:id="rId13"/>
    <p:sldId id="351" r:id="rId14"/>
    <p:sldId id="264" r:id="rId15"/>
    <p:sldId id="352" r:id="rId16"/>
    <p:sldId id="265" r:id="rId17"/>
    <p:sldId id="353" r:id="rId18"/>
    <p:sldId id="266" r:id="rId19"/>
    <p:sldId id="354" r:id="rId20"/>
    <p:sldId id="267" r:id="rId21"/>
    <p:sldId id="355" r:id="rId22"/>
    <p:sldId id="268" r:id="rId23"/>
    <p:sldId id="356" r:id="rId24"/>
    <p:sldId id="269" r:id="rId25"/>
    <p:sldId id="357" r:id="rId26"/>
    <p:sldId id="270" r:id="rId27"/>
    <p:sldId id="358" r:id="rId28"/>
    <p:sldId id="271" r:id="rId29"/>
    <p:sldId id="359" r:id="rId30"/>
    <p:sldId id="272" r:id="rId31"/>
    <p:sldId id="360" r:id="rId32"/>
    <p:sldId id="273" r:id="rId33"/>
    <p:sldId id="361" r:id="rId34"/>
    <p:sldId id="274" r:id="rId35"/>
    <p:sldId id="362" r:id="rId36"/>
    <p:sldId id="275" r:id="rId37"/>
    <p:sldId id="363" r:id="rId38"/>
    <p:sldId id="276" r:id="rId39"/>
    <p:sldId id="364" r:id="rId40"/>
    <p:sldId id="277" r:id="rId41"/>
    <p:sldId id="365" r:id="rId42"/>
    <p:sldId id="278" r:id="rId43"/>
    <p:sldId id="366" r:id="rId44"/>
    <p:sldId id="279" r:id="rId45"/>
    <p:sldId id="367" r:id="rId46"/>
    <p:sldId id="280" r:id="rId47"/>
    <p:sldId id="368" r:id="rId48"/>
    <p:sldId id="281" r:id="rId49"/>
    <p:sldId id="369" r:id="rId50"/>
    <p:sldId id="282" r:id="rId51"/>
    <p:sldId id="370" r:id="rId52"/>
    <p:sldId id="283" r:id="rId53"/>
    <p:sldId id="371" r:id="rId54"/>
    <p:sldId id="284" r:id="rId55"/>
    <p:sldId id="372" r:id="rId56"/>
    <p:sldId id="285" r:id="rId57"/>
    <p:sldId id="373" r:id="rId58"/>
    <p:sldId id="286" r:id="rId59"/>
    <p:sldId id="374" r:id="rId60"/>
    <p:sldId id="287" r:id="rId61"/>
    <p:sldId id="375" r:id="rId62"/>
    <p:sldId id="288" r:id="rId63"/>
    <p:sldId id="289" r:id="rId64"/>
    <p:sldId id="376" r:id="rId65"/>
    <p:sldId id="290" r:id="rId66"/>
    <p:sldId id="377" r:id="rId67"/>
    <p:sldId id="378" r:id="rId68"/>
    <p:sldId id="291" r:id="rId69"/>
    <p:sldId id="379" r:id="rId70"/>
    <p:sldId id="292" r:id="rId71"/>
    <p:sldId id="380" r:id="rId72"/>
    <p:sldId id="293" r:id="rId73"/>
    <p:sldId id="381" r:id="rId74"/>
    <p:sldId id="294" r:id="rId75"/>
    <p:sldId id="382" r:id="rId76"/>
    <p:sldId id="295" r:id="rId77"/>
    <p:sldId id="383" r:id="rId78"/>
    <p:sldId id="296" r:id="rId79"/>
    <p:sldId id="384" r:id="rId80"/>
    <p:sldId id="297" r:id="rId81"/>
    <p:sldId id="385" r:id="rId82"/>
    <p:sldId id="298" r:id="rId83"/>
    <p:sldId id="386" r:id="rId84"/>
    <p:sldId id="299" r:id="rId85"/>
    <p:sldId id="387" r:id="rId86"/>
    <p:sldId id="300" r:id="rId87"/>
    <p:sldId id="388" r:id="rId88"/>
    <p:sldId id="301" r:id="rId89"/>
    <p:sldId id="389" r:id="rId90"/>
    <p:sldId id="302" r:id="rId91"/>
    <p:sldId id="390" r:id="rId92"/>
    <p:sldId id="391" r:id="rId93"/>
    <p:sldId id="392" r:id="rId94"/>
    <p:sldId id="304" r:id="rId95"/>
    <p:sldId id="393" r:id="rId96"/>
    <p:sldId id="305" r:id="rId97"/>
    <p:sldId id="394" r:id="rId98"/>
    <p:sldId id="306" r:id="rId99"/>
    <p:sldId id="395" r:id="rId100"/>
    <p:sldId id="307" r:id="rId101"/>
    <p:sldId id="396" r:id="rId102"/>
    <p:sldId id="308" r:id="rId103"/>
    <p:sldId id="397" r:id="rId104"/>
    <p:sldId id="309" r:id="rId105"/>
    <p:sldId id="310" r:id="rId106"/>
    <p:sldId id="398" r:id="rId107"/>
    <p:sldId id="311" r:id="rId108"/>
    <p:sldId id="399" r:id="rId109"/>
    <p:sldId id="312" r:id="rId110"/>
    <p:sldId id="400" r:id="rId111"/>
    <p:sldId id="313" r:id="rId112"/>
    <p:sldId id="401" r:id="rId113"/>
    <p:sldId id="314" r:id="rId114"/>
    <p:sldId id="402" r:id="rId115"/>
    <p:sldId id="315" r:id="rId116"/>
    <p:sldId id="403" r:id="rId117"/>
    <p:sldId id="316" r:id="rId118"/>
    <p:sldId id="404" r:id="rId119"/>
    <p:sldId id="317" r:id="rId120"/>
    <p:sldId id="405" r:id="rId121"/>
    <p:sldId id="318" r:id="rId122"/>
    <p:sldId id="406" r:id="rId123"/>
    <p:sldId id="319" r:id="rId124"/>
    <p:sldId id="407" r:id="rId125"/>
    <p:sldId id="320" r:id="rId126"/>
    <p:sldId id="408" r:id="rId127"/>
    <p:sldId id="321" r:id="rId128"/>
    <p:sldId id="409" r:id="rId129"/>
    <p:sldId id="322" r:id="rId130"/>
    <p:sldId id="410" r:id="rId131"/>
    <p:sldId id="323" r:id="rId132"/>
    <p:sldId id="411" r:id="rId133"/>
    <p:sldId id="324" r:id="rId134"/>
    <p:sldId id="412" r:id="rId135"/>
    <p:sldId id="325" r:id="rId136"/>
    <p:sldId id="413" r:id="rId137"/>
    <p:sldId id="326" r:id="rId138"/>
    <p:sldId id="414" r:id="rId139"/>
    <p:sldId id="327" r:id="rId140"/>
    <p:sldId id="415" r:id="rId141"/>
    <p:sldId id="328" r:id="rId142"/>
    <p:sldId id="329" r:id="rId143"/>
    <p:sldId id="416" r:id="rId144"/>
    <p:sldId id="330" r:id="rId145"/>
    <p:sldId id="417" r:id="rId146"/>
    <p:sldId id="331" r:id="rId147"/>
    <p:sldId id="418" r:id="rId148"/>
    <p:sldId id="332" r:id="rId149"/>
    <p:sldId id="419" r:id="rId150"/>
    <p:sldId id="333" r:id="rId151"/>
    <p:sldId id="420" r:id="rId152"/>
    <p:sldId id="334" r:id="rId153"/>
    <p:sldId id="421" r:id="rId154"/>
    <p:sldId id="335" r:id="rId155"/>
    <p:sldId id="422" r:id="rId156"/>
    <p:sldId id="336" r:id="rId157"/>
    <p:sldId id="423" r:id="rId158"/>
    <p:sldId id="337" r:id="rId159"/>
    <p:sldId id="424" r:id="rId160"/>
    <p:sldId id="338" r:id="rId161"/>
    <p:sldId id="425" r:id="rId162"/>
    <p:sldId id="339" r:id="rId163"/>
    <p:sldId id="426" r:id="rId164"/>
    <p:sldId id="340" r:id="rId165"/>
    <p:sldId id="427" r:id="rId166"/>
    <p:sldId id="341" r:id="rId167"/>
    <p:sldId id="428" r:id="rId168"/>
    <p:sldId id="342" r:id="rId169"/>
    <p:sldId id="429" r:id="rId170"/>
    <p:sldId id="343" r:id="rId171"/>
    <p:sldId id="430" r:id="rId172"/>
    <p:sldId id="344" r:id="rId173"/>
    <p:sldId id="431" r:id="rId174"/>
    <p:sldId id="345" r:id="rId175"/>
    <p:sldId id="432" r:id="rId17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8FDC"/>
    <a:srgbClr val="008000"/>
    <a:srgbClr val="CC00FF"/>
    <a:srgbClr val="663300"/>
    <a:srgbClr val="FF5BCC"/>
    <a:srgbClr val="D60093"/>
    <a:srgbClr val="0033CC"/>
    <a:srgbClr val="9393FF"/>
    <a:srgbClr val="FF69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86" d="100"/>
          <a:sy n="86" d="100"/>
        </p:scale>
        <p:origin x="379"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presProps" Target="presProps.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tableStyles" Target="tableStyle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F4D7E3B-701A-4BDA-9B93-98B09397444E}" type="datetimeFigureOut">
              <a:rPr lang="en-US" smtClean="0"/>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1239772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4D7E3B-701A-4BDA-9B93-98B09397444E}" type="datetimeFigureOut">
              <a:rPr lang="en-US" smtClean="0"/>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296167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4D7E3B-701A-4BDA-9B93-98B09397444E}" type="datetimeFigureOut">
              <a:rPr lang="en-US" smtClean="0"/>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4207241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4D7E3B-701A-4BDA-9B93-98B09397444E}" type="datetimeFigureOut">
              <a:rPr lang="en-US" smtClean="0"/>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1604027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4D7E3B-701A-4BDA-9B93-98B09397444E}" type="datetimeFigureOut">
              <a:rPr lang="en-US" smtClean="0"/>
              <a:t>4/2/2023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973929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4D7E3B-701A-4BDA-9B93-98B09397444E}" type="datetimeFigureOut">
              <a:rPr lang="en-US" smtClean="0"/>
              <a:t>4/2/2023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565265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4D7E3B-701A-4BDA-9B93-98B09397444E}" type="datetimeFigureOut">
              <a:rPr lang="en-US" smtClean="0"/>
              <a:t>4/2/2023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2110350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4D7E3B-701A-4BDA-9B93-98B09397444E}" type="datetimeFigureOut">
              <a:rPr lang="en-US" smtClean="0"/>
              <a:t>4/2/2023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4037381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D7E3B-701A-4BDA-9B93-98B09397444E}" type="datetimeFigureOut">
              <a:rPr lang="en-US" smtClean="0"/>
              <a:t>4/2/2023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248585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4D7E3B-701A-4BDA-9B93-98B09397444E}" type="datetimeFigureOut">
              <a:rPr lang="en-US" smtClean="0"/>
              <a:t>4/2/2023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86355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4D7E3B-701A-4BDA-9B93-98B09397444E}" type="datetimeFigureOut">
              <a:rPr lang="en-US" smtClean="0"/>
              <a:t>4/2/2023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C9A636-C7D9-4CCB-8A24-E102978DD9C5}" type="slidenum">
              <a:rPr lang="en-US" smtClean="0"/>
              <a:t>‹#›</a:t>
            </a:fld>
            <a:endParaRPr lang="en-US" dirty="0"/>
          </a:p>
        </p:txBody>
      </p:sp>
    </p:spTree>
    <p:extLst>
      <p:ext uri="{BB962C8B-B14F-4D97-AF65-F5344CB8AC3E}">
        <p14:creationId xmlns:p14="http://schemas.microsoft.com/office/powerpoint/2010/main" val="1360138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4D7E3B-701A-4BDA-9B93-98B09397444E}" type="datetimeFigureOut">
              <a:rPr lang="en-US" smtClean="0"/>
              <a:t>4/2/2023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C9A636-C7D9-4CCB-8A24-E102978DD9C5}" type="slidenum">
              <a:rPr lang="en-US" smtClean="0"/>
              <a:t>‹#›</a:t>
            </a:fld>
            <a:endParaRPr lang="en-US" dirty="0"/>
          </a:p>
        </p:txBody>
      </p:sp>
    </p:spTree>
    <p:extLst>
      <p:ext uri="{BB962C8B-B14F-4D97-AF65-F5344CB8AC3E}">
        <p14:creationId xmlns:p14="http://schemas.microsoft.com/office/powerpoint/2010/main" val="2842892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90DFCF-0CD1-5894-8779-8AB7BED1AF18}"/>
              </a:ext>
            </a:extLst>
          </p:cNvPr>
          <p:cNvSpPr txBox="1"/>
          <p:nvPr/>
        </p:nvSpPr>
        <p:spPr>
          <a:xfrm>
            <a:off x="0" y="0"/>
            <a:ext cx="12192000" cy="6724918"/>
          </a:xfrm>
          <a:prstGeom prst="rect">
            <a:avLst/>
          </a:prstGeom>
          <a:noFill/>
        </p:spPr>
        <p:txBody>
          <a:bodyPr wrap="square" rtlCol="0">
            <a:spAutoFit/>
          </a:bodyPr>
          <a:lstStyle/>
          <a:p>
            <a:pPr algn="ctr"/>
            <a:br>
              <a:rPr lang="en-US" sz="2000" dirty="0">
                <a:solidFill>
                  <a:srgbClr val="FF0000"/>
                </a:solidFill>
                <a:latin typeface="Gabriola" panose="04040605051002020D02" pitchFamily="82" charset="0"/>
                <a:cs typeface="Dreaming Outloud Pro" panose="03050502040302030504" pitchFamily="66" charset="0"/>
              </a:rPr>
            </a:br>
            <a:r>
              <a:rPr lang="en-US" sz="11500" dirty="0">
                <a:solidFill>
                  <a:srgbClr val="FF0000"/>
                </a:solidFill>
                <a:latin typeface="Gabriola" panose="04040605051002020D02" pitchFamily="82" charset="0"/>
                <a:cs typeface="Dreaming Outloud Pro" panose="03050502040302030504" pitchFamily="66" charset="0"/>
              </a:rPr>
              <a:t>January 2023 </a:t>
            </a:r>
            <a:br>
              <a:rPr lang="en-US" sz="11500" dirty="0">
                <a:solidFill>
                  <a:srgbClr val="FF0000"/>
                </a:solidFill>
                <a:latin typeface="Gabriola" panose="04040605051002020D02" pitchFamily="82" charset="0"/>
                <a:cs typeface="Dreaming Outloud Pro" panose="03050502040302030504" pitchFamily="66" charset="0"/>
              </a:rPr>
            </a:br>
            <a:r>
              <a:rPr lang="en-US" sz="11500" dirty="0">
                <a:solidFill>
                  <a:srgbClr val="FF0000"/>
                </a:solidFill>
                <a:latin typeface="Gabriola" panose="04040605051002020D02" pitchFamily="82" charset="0"/>
                <a:cs typeface="Dreaming Outloud Pro" panose="03050502040302030504" pitchFamily="66" charset="0"/>
              </a:rPr>
              <a:t>NYS Chemistry </a:t>
            </a:r>
            <a:br>
              <a:rPr lang="en-US" sz="11500" dirty="0">
                <a:solidFill>
                  <a:srgbClr val="FF0000"/>
                </a:solidFill>
                <a:latin typeface="Gabriola" panose="04040605051002020D02" pitchFamily="82" charset="0"/>
                <a:cs typeface="Dreaming Outloud Pro" panose="03050502040302030504" pitchFamily="66" charset="0"/>
              </a:rPr>
            </a:br>
            <a:r>
              <a:rPr lang="en-US" sz="11500" dirty="0">
                <a:solidFill>
                  <a:srgbClr val="FF0000"/>
                </a:solidFill>
                <a:latin typeface="Gabriola" panose="04040605051002020D02" pitchFamily="82" charset="0"/>
                <a:cs typeface="Dreaming Outloud Pro" panose="03050502040302030504" pitchFamily="66" charset="0"/>
              </a:rPr>
              <a:t>Regents Exam</a:t>
            </a:r>
            <a:br>
              <a:rPr lang="en-US" sz="11500" dirty="0">
                <a:solidFill>
                  <a:srgbClr val="FF0000"/>
                </a:solidFill>
                <a:latin typeface="Gabriola" panose="04040605051002020D02" pitchFamily="82" charset="0"/>
                <a:cs typeface="Dreaming Outloud Pro" panose="03050502040302030504" pitchFamily="66" charset="0"/>
              </a:rPr>
            </a:br>
            <a:r>
              <a:rPr lang="en-US" sz="4800" dirty="0">
                <a:solidFill>
                  <a:srgbClr val="FF0000"/>
                </a:solidFill>
                <a:latin typeface="Gabriola" panose="04040605051002020D02" pitchFamily="82" charset="0"/>
                <a:cs typeface="Dreaming Outloud Pro" panose="03050502040302030504" pitchFamily="66" charset="0"/>
              </a:rPr>
              <a:t>Multiple Choice Questions with Answers</a:t>
            </a:r>
            <a:endParaRPr lang="en-US" sz="11500" dirty="0">
              <a:solidFill>
                <a:srgbClr val="FF0000"/>
              </a:solidFill>
              <a:latin typeface="Gabriola" panose="04040605051002020D02" pitchFamily="82" charset="0"/>
              <a:cs typeface="Dreaming Outloud Pro" panose="03050502040302030504" pitchFamily="66" charset="0"/>
            </a:endParaRPr>
          </a:p>
          <a:p>
            <a:endParaRPr lang="en-US" dirty="0"/>
          </a:p>
        </p:txBody>
      </p:sp>
    </p:spTree>
    <p:extLst>
      <p:ext uri="{BB962C8B-B14F-4D97-AF65-F5344CB8AC3E}">
        <p14:creationId xmlns:p14="http://schemas.microsoft.com/office/powerpoint/2010/main" val="2546457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286232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5 Which element has the lowest density at 298 K and 101.3 kPa? (1) argon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fluorine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nitrogen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oxygen</a:t>
            </a:r>
          </a:p>
        </p:txBody>
      </p:sp>
    </p:spTree>
    <p:extLst>
      <p:ext uri="{BB962C8B-B14F-4D97-AF65-F5344CB8AC3E}">
        <p14:creationId xmlns:p14="http://schemas.microsoft.com/office/powerpoint/2010/main" val="340986040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64633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49 Which formula represents 2-butene?</a:t>
            </a:r>
          </a:p>
        </p:txBody>
      </p:sp>
      <p:pic>
        <p:nvPicPr>
          <p:cNvPr id="5" name="Picture 4" descr="Diagram, schematic, box and whisker chart&#10;&#10;Description automatically generated">
            <a:extLst>
              <a:ext uri="{FF2B5EF4-FFF2-40B4-BE49-F238E27FC236}">
                <a16:creationId xmlns:a16="http://schemas.microsoft.com/office/drawing/2014/main" id="{6EBCEEB2-79A7-A4EB-24B8-AFB5FAA300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6211" y="762737"/>
            <a:ext cx="8754589" cy="6095263"/>
          </a:xfrm>
          <a:prstGeom prst="rect">
            <a:avLst/>
          </a:prstGeom>
        </p:spPr>
      </p:pic>
    </p:spTree>
    <p:extLst>
      <p:ext uri="{BB962C8B-B14F-4D97-AF65-F5344CB8AC3E}">
        <p14:creationId xmlns:p14="http://schemas.microsoft.com/office/powerpoint/2010/main" val="395244932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680186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49 Which formula represents 2-butene?</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But- means 4 carbons on table P</a:t>
            </a:r>
            <a:br>
              <a:rPr lang="en-US" sz="2800" dirty="0">
                <a:solidFill>
                  <a:srgbClr val="FF0000"/>
                </a:solidFill>
                <a:latin typeface="Times New Roman" panose="02020603050405020304" pitchFamily="18" charset="0"/>
                <a:cs typeface="Times New Roman" panose="02020603050405020304" pitchFamily="18" charset="0"/>
              </a:rPr>
            </a:b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Table Q shows you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the alkanes make only C-C single bonds</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alkenes have one C=C double bond</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alkynes make one C≡C triple bond</a:t>
            </a:r>
            <a:br>
              <a:rPr lang="en-US" sz="2800" dirty="0">
                <a:solidFill>
                  <a:srgbClr val="FF0000"/>
                </a:solidFill>
                <a:latin typeface="Times New Roman" panose="02020603050405020304" pitchFamily="18" charset="0"/>
                <a:cs typeface="Times New Roman" panose="02020603050405020304" pitchFamily="18" charset="0"/>
              </a:rPr>
            </a:b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Here, we need a</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4 carbon molecule</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with a C=C double bond going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from carbon #2 → #3 </a:t>
            </a:r>
            <a:br>
              <a:rPr lang="en-US" sz="2800" dirty="0">
                <a:solidFill>
                  <a:srgbClr val="FF0000"/>
                </a:solidFill>
                <a:latin typeface="Times New Roman" panose="02020603050405020304" pitchFamily="18" charset="0"/>
                <a:cs typeface="Times New Roman" panose="02020603050405020304" pitchFamily="18" charset="0"/>
              </a:rPr>
            </a:br>
            <a:r>
              <a:rPr lang="en-US" sz="2800" i="1" dirty="0">
                <a:solidFill>
                  <a:srgbClr val="0000FF"/>
                </a:solidFill>
                <a:latin typeface="Times New Roman" panose="02020603050405020304" pitchFamily="18" charset="0"/>
                <a:cs typeface="Times New Roman" panose="02020603050405020304" pitchFamily="18" charset="0"/>
              </a:rPr>
              <a:t>(not carbon #1 → #2)</a:t>
            </a:r>
            <a:br>
              <a:rPr lang="en-US" sz="2800" i="1" dirty="0">
                <a:solidFill>
                  <a:srgbClr val="0000FF"/>
                </a:solidFill>
                <a:latin typeface="Times New Roman" panose="02020603050405020304" pitchFamily="18" charset="0"/>
                <a:cs typeface="Times New Roman" panose="02020603050405020304" pitchFamily="18" charset="0"/>
              </a:rPr>
            </a:br>
            <a:r>
              <a:rPr lang="en-US" sz="2800" dirty="0">
                <a:solidFill>
                  <a:srgbClr val="0000FF"/>
                </a:solidFill>
                <a:latin typeface="Times New Roman" panose="02020603050405020304" pitchFamily="18" charset="0"/>
                <a:cs typeface="Times New Roman" panose="02020603050405020304" pitchFamily="18" charset="0"/>
              </a:rPr>
              <a:t>Answer 1 = 1-butene, 2 = 1 butyne,  4 = 2-butyne</a:t>
            </a:r>
          </a:p>
        </p:txBody>
      </p:sp>
      <p:pic>
        <p:nvPicPr>
          <p:cNvPr id="5" name="Picture 4" descr="Diagram, schematic, box and whisker chart&#10;&#10;Description automatically generated">
            <a:extLst>
              <a:ext uri="{FF2B5EF4-FFF2-40B4-BE49-F238E27FC236}">
                <a16:creationId xmlns:a16="http://schemas.microsoft.com/office/drawing/2014/main" id="{6EBCEEB2-79A7-A4EB-24B8-AFB5FAA300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41506" y="1179988"/>
            <a:ext cx="6206971" cy="4321519"/>
          </a:xfrm>
          <a:prstGeom prst="rect">
            <a:avLst/>
          </a:prstGeom>
        </p:spPr>
      </p:pic>
      <p:sp>
        <p:nvSpPr>
          <p:cNvPr id="3" name="Oval 2">
            <a:extLst>
              <a:ext uri="{FF2B5EF4-FFF2-40B4-BE49-F238E27FC236}">
                <a16:creationId xmlns:a16="http://schemas.microsoft.com/office/drawing/2014/main" id="{B651ECA9-6108-5E1F-96DB-C37B20F20927}"/>
              </a:ext>
            </a:extLst>
          </p:cNvPr>
          <p:cNvSpPr/>
          <p:nvPr/>
        </p:nvSpPr>
        <p:spPr>
          <a:xfrm rot="15194495">
            <a:off x="5926565" y="2908448"/>
            <a:ext cx="2388093" cy="304242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1693693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4401205"/>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50 Given a formula representing a compound:</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Which formula represents</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an isomer of the compound?</a:t>
            </a:r>
            <a:endParaRPr lang="en-US" sz="3600" dirty="0">
              <a:latin typeface="Times New Roman" panose="02020603050405020304" pitchFamily="18" charset="0"/>
              <a:cs typeface="Times New Roman" panose="02020603050405020304" pitchFamily="18" charset="0"/>
            </a:endParaRPr>
          </a:p>
        </p:txBody>
      </p:sp>
      <p:pic>
        <p:nvPicPr>
          <p:cNvPr id="4" name="Picture 3" descr="Chart&#10;&#10;Description automatically generated">
            <a:extLst>
              <a:ext uri="{FF2B5EF4-FFF2-40B4-BE49-F238E27FC236}">
                <a16:creationId xmlns:a16="http://schemas.microsoft.com/office/drawing/2014/main" id="{A21774E4-C280-1C96-4AD6-6EE6DFE8EB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936" y="762799"/>
            <a:ext cx="3201055" cy="1865515"/>
          </a:xfrm>
          <a:prstGeom prst="rect">
            <a:avLst/>
          </a:prstGeom>
        </p:spPr>
      </p:pic>
      <p:pic>
        <p:nvPicPr>
          <p:cNvPr id="7" name="Picture 6" descr="Diagram, schematic, box and whisker chart&#10;&#10;Description automatically generated">
            <a:extLst>
              <a:ext uri="{FF2B5EF4-FFF2-40B4-BE49-F238E27FC236}">
                <a16:creationId xmlns:a16="http://schemas.microsoft.com/office/drawing/2014/main" id="{51CD954E-59ED-14A5-D7AE-C402D434D4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2438" y="2120078"/>
            <a:ext cx="6719562" cy="4737922"/>
          </a:xfrm>
          <a:prstGeom prst="rect">
            <a:avLst/>
          </a:prstGeom>
        </p:spPr>
      </p:pic>
    </p:spTree>
    <p:extLst>
      <p:ext uri="{BB962C8B-B14F-4D97-AF65-F5344CB8AC3E}">
        <p14:creationId xmlns:p14="http://schemas.microsoft.com/office/powerpoint/2010/main" val="404385607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6617196"/>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50 Given a formula representing a compound:</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Which formula represents</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an isomer of the compound?</a:t>
            </a:r>
            <a:br>
              <a:rPr lang="en-US" sz="2800" dirty="0">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Isomers have identical atoms, bonded in </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a different structure.  Find C</a:t>
            </a:r>
            <a:r>
              <a:rPr lang="en-US" sz="2400" baseline="-25000" dirty="0">
                <a:solidFill>
                  <a:srgbClr val="FF0000"/>
                </a:solidFill>
                <a:latin typeface="Times New Roman" panose="02020603050405020304" pitchFamily="18" charset="0"/>
                <a:cs typeface="Times New Roman" panose="02020603050405020304" pitchFamily="18" charset="0"/>
              </a:rPr>
              <a:t>3</a:t>
            </a:r>
            <a:r>
              <a:rPr lang="en-US" sz="2400" dirty="0">
                <a:solidFill>
                  <a:srgbClr val="FF0000"/>
                </a:solidFill>
                <a:latin typeface="Times New Roman" panose="02020603050405020304" pitchFamily="18" charset="0"/>
                <a:cs typeface="Times New Roman" panose="02020603050405020304" pitchFamily="18" charset="0"/>
              </a:rPr>
              <a:t>H</a:t>
            </a:r>
            <a:r>
              <a:rPr lang="en-US" sz="2400" baseline="-25000" dirty="0">
                <a:solidFill>
                  <a:srgbClr val="FF0000"/>
                </a:solidFill>
                <a:latin typeface="Times New Roman" panose="02020603050405020304" pitchFamily="18" charset="0"/>
                <a:cs typeface="Times New Roman" panose="02020603050405020304" pitchFamily="18" charset="0"/>
              </a:rPr>
              <a:t>6</a:t>
            </a:r>
            <a:r>
              <a:rPr lang="en-US" sz="2400" dirty="0">
                <a:solidFill>
                  <a:srgbClr val="FF0000"/>
                </a:solidFill>
                <a:latin typeface="Times New Roman" panose="02020603050405020304" pitchFamily="18" charset="0"/>
                <a:cs typeface="Times New Roman" panose="02020603050405020304" pitchFamily="18" charset="0"/>
              </a:rPr>
              <a:t>O again.</a:t>
            </a:r>
            <a:br>
              <a:rPr lang="en-US" sz="2400" dirty="0">
                <a:solidFill>
                  <a:srgbClr val="FF0000"/>
                </a:solidFill>
                <a:latin typeface="Times New Roman" panose="02020603050405020304" pitchFamily="18" charset="0"/>
                <a:cs typeface="Times New Roman" panose="02020603050405020304" pitchFamily="18" charset="0"/>
              </a:rPr>
            </a:b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0000FF"/>
                </a:solidFill>
                <a:latin typeface="Times New Roman" panose="02020603050405020304" pitchFamily="18" charset="0"/>
                <a:cs typeface="Times New Roman" panose="02020603050405020304" pitchFamily="18" charset="0"/>
              </a:rPr>
              <a:t>It doesn’t really matter, but choice 3 and 4</a:t>
            </a:r>
            <a:br>
              <a:rPr lang="en-US" sz="2400" dirty="0">
                <a:solidFill>
                  <a:srgbClr val="0000FF"/>
                </a:solidFill>
                <a:latin typeface="Times New Roman" panose="02020603050405020304" pitchFamily="18" charset="0"/>
                <a:cs typeface="Times New Roman" panose="02020603050405020304" pitchFamily="18" charset="0"/>
              </a:rPr>
            </a:br>
            <a:r>
              <a:rPr lang="en-US" sz="2400" dirty="0">
                <a:solidFill>
                  <a:srgbClr val="0000FF"/>
                </a:solidFill>
                <a:latin typeface="Times New Roman" panose="02020603050405020304" pitchFamily="18" charset="0"/>
                <a:cs typeface="Times New Roman" panose="02020603050405020304" pitchFamily="18" charset="0"/>
              </a:rPr>
              <a:t>are isomers of each other both are C</a:t>
            </a:r>
            <a:r>
              <a:rPr lang="en-US" sz="2400" baseline="-25000" dirty="0">
                <a:solidFill>
                  <a:srgbClr val="0000FF"/>
                </a:solidFill>
                <a:latin typeface="Times New Roman" panose="02020603050405020304" pitchFamily="18" charset="0"/>
                <a:cs typeface="Times New Roman" panose="02020603050405020304" pitchFamily="18" charset="0"/>
              </a:rPr>
              <a:t>3</a:t>
            </a:r>
            <a:r>
              <a:rPr lang="en-US" sz="2400" dirty="0">
                <a:solidFill>
                  <a:srgbClr val="0000FF"/>
                </a:solidFill>
                <a:latin typeface="Times New Roman" panose="02020603050405020304" pitchFamily="18" charset="0"/>
                <a:cs typeface="Times New Roman" panose="02020603050405020304" pitchFamily="18" charset="0"/>
              </a:rPr>
              <a:t>H</a:t>
            </a:r>
            <a:r>
              <a:rPr lang="en-US" sz="2400" baseline="-25000" dirty="0">
                <a:solidFill>
                  <a:srgbClr val="0000FF"/>
                </a:solidFill>
                <a:latin typeface="Times New Roman" panose="02020603050405020304" pitchFamily="18" charset="0"/>
                <a:cs typeface="Times New Roman" panose="02020603050405020304" pitchFamily="18" charset="0"/>
              </a:rPr>
              <a:t>6</a:t>
            </a:r>
            <a:r>
              <a:rPr lang="en-US" sz="2400" dirty="0">
                <a:solidFill>
                  <a:srgbClr val="0000FF"/>
                </a:solidFill>
                <a:latin typeface="Times New Roman" panose="02020603050405020304" pitchFamily="18" charset="0"/>
                <a:cs typeface="Times New Roman" panose="02020603050405020304" pitchFamily="18" charset="0"/>
              </a:rPr>
              <a:t>O</a:t>
            </a:r>
          </a:p>
          <a:p>
            <a:endParaRPr lang="en-US" sz="2400" dirty="0">
              <a:solidFill>
                <a:srgbClr val="FF0000"/>
              </a:solidFill>
              <a:latin typeface="Times New Roman" panose="02020603050405020304" pitchFamily="18" charset="0"/>
              <a:cs typeface="Times New Roman" panose="02020603050405020304" pitchFamily="18" charset="0"/>
            </a:endParaRPr>
          </a:p>
        </p:txBody>
      </p:sp>
      <p:pic>
        <p:nvPicPr>
          <p:cNvPr id="4" name="Picture 3" descr="Chart&#10;&#10;Description automatically generated">
            <a:extLst>
              <a:ext uri="{FF2B5EF4-FFF2-40B4-BE49-F238E27FC236}">
                <a16:creationId xmlns:a16="http://schemas.microsoft.com/office/drawing/2014/main" id="{A21774E4-C280-1C96-4AD6-6EE6DFE8EB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936" y="762799"/>
            <a:ext cx="3201055" cy="1865515"/>
          </a:xfrm>
          <a:prstGeom prst="rect">
            <a:avLst/>
          </a:prstGeom>
        </p:spPr>
      </p:pic>
      <p:pic>
        <p:nvPicPr>
          <p:cNvPr id="7" name="Picture 6" descr="Diagram, schematic, box and whisker chart&#10;&#10;Description automatically generated">
            <a:extLst>
              <a:ext uri="{FF2B5EF4-FFF2-40B4-BE49-F238E27FC236}">
                <a16:creationId xmlns:a16="http://schemas.microsoft.com/office/drawing/2014/main" id="{51CD954E-59ED-14A5-D7AE-C402D434D4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5188" y="2120078"/>
            <a:ext cx="5746812" cy="4052042"/>
          </a:xfrm>
          <a:prstGeom prst="rect">
            <a:avLst/>
          </a:prstGeom>
        </p:spPr>
      </p:pic>
      <p:sp>
        <p:nvSpPr>
          <p:cNvPr id="3" name="TextBox 2">
            <a:extLst>
              <a:ext uri="{FF2B5EF4-FFF2-40B4-BE49-F238E27FC236}">
                <a16:creationId xmlns:a16="http://schemas.microsoft.com/office/drawing/2014/main" id="{E0D8EA83-083F-C331-F4A0-26B76F2EC5C5}"/>
              </a:ext>
            </a:extLst>
          </p:cNvPr>
          <p:cNvSpPr txBox="1"/>
          <p:nvPr/>
        </p:nvSpPr>
        <p:spPr>
          <a:xfrm>
            <a:off x="537838" y="2512381"/>
            <a:ext cx="2388093" cy="369332"/>
          </a:xfrm>
          <a:prstGeom prst="rect">
            <a:avLst/>
          </a:prstGeom>
          <a:noFill/>
        </p:spPr>
        <p:txBody>
          <a:bodyPr wrap="square" rtlCol="0">
            <a:spAutoFit/>
          </a:bodyPr>
          <a:lstStyle/>
          <a:p>
            <a:pPr algn="ctr"/>
            <a:r>
              <a:rPr lang="en-US" sz="1800" dirty="0">
                <a:solidFill>
                  <a:srgbClr val="FF0000"/>
                </a:solidFill>
                <a:latin typeface="Times New Roman" panose="02020603050405020304" pitchFamily="18" charset="0"/>
                <a:cs typeface="Times New Roman" panose="02020603050405020304" pitchFamily="18" charset="0"/>
              </a:rPr>
              <a:t>1-propanol = C</a:t>
            </a:r>
            <a:r>
              <a:rPr lang="en-US" sz="1800" baseline="-25000" dirty="0">
                <a:solidFill>
                  <a:srgbClr val="FF0000"/>
                </a:solidFill>
                <a:latin typeface="Times New Roman" panose="02020603050405020304" pitchFamily="18" charset="0"/>
                <a:cs typeface="Times New Roman" panose="02020603050405020304" pitchFamily="18" charset="0"/>
              </a:rPr>
              <a:t>3</a:t>
            </a:r>
            <a:r>
              <a:rPr lang="en-US" sz="1800" dirty="0">
                <a:solidFill>
                  <a:srgbClr val="FF0000"/>
                </a:solidFill>
                <a:latin typeface="Times New Roman" panose="02020603050405020304" pitchFamily="18" charset="0"/>
                <a:cs typeface="Times New Roman" panose="02020603050405020304" pitchFamily="18" charset="0"/>
              </a:rPr>
              <a:t>H</a:t>
            </a:r>
            <a:r>
              <a:rPr lang="en-US" sz="1800" baseline="-25000" dirty="0">
                <a:solidFill>
                  <a:srgbClr val="FF0000"/>
                </a:solidFill>
                <a:latin typeface="Times New Roman" panose="02020603050405020304" pitchFamily="18" charset="0"/>
                <a:cs typeface="Times New Roman" panose="02020603050405020304" pitchFamily="18" charset="0"/>
              </a:rPr>
              <a:t>8</a:t>
            </a:r>
            <a:r>
              <a:rPr lang="en-US" sz="1800" dirty="0">
                <a:solidFill>
                  <a:srgbClr val="FF0000"/>
                </a:solidFill>
                <a:latin typeface="Times New Roman" panose="02020603050405020304" pitchFamily="18" charset="0"/>
                <a:cs typeface="Times New Roman" panose="02020603050405020304" pitchFamily="18" charset="0"/>
              </a:rPr>
              <a:t>O</a:t>
            </a:r>
            <a:endParaRPr lang="en-US" dirty="0"/>
          </a:p>
        </p:txBody>
      </p:sp>
      <p:sp>
        <p:nvSpPr>
          <p:cNvPr id="5" name="Oval 4">
            <a:extLst>
              <a:ext uri="{FF2B5EF4-FFF2-40B4-BE49-F238E27FC236}">
                <a16:creationId xmlns:a16="http://schemas.microsoft.com/office/drawing/2014/main" id="{70E06698-0C57-EC46-8E2A-9F9A768CF1F6}"/>
              </a:ext>
            </a:extLst>
          </p:cNvPr>
          <p:cNvSpPr/>
          <p:nvPr/>
        </p:nvSpPr>
        <p:spPr>
          <a:xfrm rot="16372812">
            <a:off x="6481242" y="1355911"/>
            <a:ext cx="2388093" cy="304242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1482EB4-F09B-EE2E-3CE8-35F052C9261B}"/>
              </a:ext>
            </a:extLst>
          </p:cNvPr>
          <p:cNvSpPr txBox="1"/>
          <p:nvPr/>
        </p:nvSpPr>
        <p:spPr>
          <a:xfrm>
            <a:off x="5972451" y="1284704"/>
            <a:ext cx="3020629" cy="369332"/>
          </a:xfrm>
          <a:prstGeom prst="rect">
            <a:avLst/>
          </a:prstGeom>
          <a:noFill/>
        </p:spPr>
        <p:txBody>
          <a:bodyPr wrap="square" rtlCol="0">
            <a:spAutoFit/>
          </a:bodyPr>
          <a:lstStyle/>
          <a:p>
            <a:pPr algn="ctr"/>
            <a:r>
              <a:rPr lang="en-US" sz="1800" dirty="0">
                <a:solidFill>
                  <a:srgbClr val="FF0000"/>
                </a:solidFill>
                <a:latin typeface="Times New Roman" panose="02020603050405020304" pitchFamily="18" charset="0"/>
                <a:cs typeface="Times New Roman" panose="02020603050405020304" pitchFamily="18" charset="0"/>
              </a:rPr>
              <a:t>ethyl methyl ether = C</a:t>
            </a:r>
            <a:r>
              <a:rPr lang="en-US" sz="1800" baseline="-25000" dirty="0">
                <a:solidFill>
                  <a:srgbClr val="FF0000"/>
                </a:solidFill>
                <a:latin typeface="Times New Roman" panose="02020603050405020304" pitchFamily="18" charset="0"/>
                <a:cs typeface="Times New Roman" panose="02020603050405020304" pitchFamily="18" charset="0"/>
              </a:rPr>
              <a:t>3</a:t>
            </a:r>
            <a:r>
              <a:rPr lang="en-US" sz="1800" dirty="0">
                <a:solidFill>
                  <a:srgbClr val="FF0000"/>
                </a:solidFill>
                <a:latin typeface="Times New Roman" panose="02020603050405020304" pitchFamily="18" charset="0"/>
                <a:cs typeface="Times New Roman" panose="02020603050405020304" pitchFamily="18" charset="0"/>
              </a:rPr>
              <a:t>H</a:t>
            </a:r>
            <a:r>
              <a:rPr lang="en-US" sz="1800" baseline="-25000" dirty="0">
                <a:solidFill>
                  <a:srgbClr val="FF0000"/>
                </a:solidFill>
                <a:latin typeface="Times New Roman" panose="02020603050405020304" pitchFamily="18" charset="0"/>
                <a:cs typeface="Times New Roman" panose="02020603050405020304" pitchFamily="18" charset="0"/>
              </a:rPr>
              <a:t>8</a:t>
            </a:r>
            <a:r>
              <a:rPr lang="en-US" sz="1800" dirty="0">
                <a:solidFill>
                  <a:srgbClr val="FF0000"/>
                </a:solidFill>
                <a:latin typeface="Times New Roman" panose="02020603050405020304" pitchFamily="18" charset="0"/>
                <a:cs typeface="Times New Roman" panose="02020603050405020304" pitchFamily="18" charset="0"/>
              </a:rPr>
              <a:t>O</a:t>
            </a:r>
            <a:endParaRPr lang="en-US" dirty="0"/>
          </a:p>
        </p:txBody>
      </p:sp>
      <p:sp>
        <p:nvSpPr>
          <p:cNvPr id="8" name="TextBox 7">
            <a:extLst>
              <a:ext uri="{FF2B5EF4-FFF2-40B4-BE49-F238E27FC236}">
                <a16:creationId xmlns:a16="http://schemas.microsoft.com/office/drawing/2014/main" id="{64C960D0-A06F-1F05-1721-DEB4BA20C63E}"/>
              </a:ext>
            </a:extLst>
          </p:cNvPr>
          <p:cNvSpPr txBox="1"/>
          <p:nvPr/>
        </p:nvSpPr>
        <p:spPr>
          <a:xfrm>
            <a:off x="9512202" y="1802327"/>
            <a:ext cx="2372384" cy="369332"/>
          </a:xfrm>
          <a:prstGeom prst="rect">
            <a:avLst/>
          </a:prstGeom>
          <a:noFill/>
        </p:spPr>
        <p:txBody>
          <a:bodyPr wrap="square" rtlCol="0">
            <a:spAutoFit/>
          </a:bodyPr>
          <a:lstStyle/>
          <a:p>
            <a:pPr algn="ctr"/>
            <a:r>
              <a:rPr lang="en-US" dirty="0">
                <a:solidFill>
                  <a:srgbClr val="0000FF"/>
                </a:solidFill>
                <a:latin typeface="Times New Roman" panose="02020603050405020304" pitchFamily="18" charset="0"/>
                <a:cs typeface="Times New Roman" panose="02020603050405020304" pitchFamily="18" charset="0"/>
              </a:rPr>
              <a:t>C</a:t>
            </a:r>
            <a:r>
              <a:rPr lang="en-US" baseline="-25000" dirty="0">
                <a:solidFill>
                  <a:srgbClr val="0000FF"/>
                </a:solidFill>
                <a:latin typeface="Times New Roman" panose="02020603050405020304" pitchFamily="18" charset="0"/>
                <a:cs typeface="Times New Roman" panose="02020603050405020304" pitchFamily="18" charset="0"/>
              </a:rPr>
              <a:t>3</a:t>
            </a:r>
            <a:r>
              <a:rPr lang="en-US" dirty="0">
                <a:solidFill>
                  <a:srgbClr val="0000FF"/>
                </a:solidFill>
                <a:latin typeface="Times New Roman" panose="02020603050405020304" pitchFamily="18" charset="0"/>
                <a:cs typeface="Times New Roman" panose="02020603050405020304" pitchFamily="18" charset="0"/>
              </a:rPr>
              <a:t>H</a:t>
            </a:r>
            <a:r>
              <a:rPr lang="en-US" baseline="-25000" dirty="0">
                <a:solidFill>
                  <a:srgbClr val="0000FF"/>
                </a:solidFill>
                <a:latin typeface="Times New Roman" panose="02020603050405020304" pitchFamily="18" charset="0"/>
                <a:cs typeface="Times New Roman" panose="02020603050405020304" pitchFamily="18" charset="0"/>
              </a:rPr>
              <a:t>6</a:t>
            </a:r>
            <a:r>
              <a:rPr lang="en-US" dirty="0">
                <a:solidFill>
                  <a:srgbClr val="0000FF"/>
                </a:solidFill>
                <a:latin typeface="Times New Roman" panose="02020603050405020304" pitchFamily="18" charset="0"/>
                <a:cs typeface="Times New Roman" panose="02020603050405020304" pitchFamily="18" charset="0"/>
              </a:rPr>
              <a:t>O ≠</a:t>
            </a:r>
            <a:r>
              <a:rPr lang="en-US" sz="1800" dirty="0">
                <a:solidFill>
                  <a:srgbClr val="0000FF"/>
                </a:solidFill>
                <a:latin typeface="Times New Roman" panose="02020603050405020304" pitchFamily="18" charset="0"/>
                <a:cs typeface="Times New Roman" panose="02020603050405020304" pitchFamily="18" charset="0"/>
              </a:rPr>
              <a:t> C</a:t>
            </a:r>
            <a:r>
              <a:rPr lang="en-US" sz="1800" baseline="-25000" dirty="0">
                <a:solidFill>
                  <a:srgbClr val="0000FF"/>
                </a:solidFill>
                <a:latin typeface="Times New Roman" panose="02020603050405020304" pitchFamily="18" charset="0"/>
                <a:cs typeface="Times New Roman" panose="02020603050405020304" pitchFamily="18" charset="0"/>
              </a:rPr>
              <a:t>3</a:t>
            </a:r>
            <a:r>
              <a:rPr lang="en-US" sz="1800" dirty="0">
                <a:solidFill>
                  <a:srgbClr val="0000FF"/>
                </a:solidFill>
                <a:latin typeface="Times New Roman" panose="02020603050405020304" pitchFamily="18" charset="0"/>
                <a:cs typeface="Times New Roman" panose="02020603050405020304" pitchFamily="18" charset="0"/>
              </a:rPr>
              <a:t>H</a:t>
            </a:r>
            <a:r>
              <a:rPr lang="en-US" sz="1800" baseline="-25000" dirty="0">
                <a:solidFill>
                  <a:srgbClr val="0000FF"/>
                </a:solidFill>
                <a:latin typeface="Times New Roman" panose="02020603050405020304" pitchFamily="18" charset="0"/>
                <a:cs typeface="Times New Roman" panose="02020603050405020304" pitchFamily="18" charset="0"/>
              </a:rPr>
              <a:t>8</a:t>
            </a:r>
            <a:r>
              <a:rPr lang="en-US" sz="1800" dirty="0">
                <a:solidFill>
                  <a:srgbClr val="0000FF"/>
                </a:solidFill>
                <a:latin typeface="Times New Roman" panose="02020603050405020304" pitchFamily="18" charset="0"/>
                <a:cs typeface="Times New Roman" panose="02020603050405020304" pitchFamily="18" charset="0"/>
              </a:rPr>
              <a:t>O</a:t>
            </a:r>
            <a:endParaRPr lang="en-US" dirty="0">
              <a:solidFill>
                <a:srgbClr val="0000FF"/>
              </a:solidFill>
            </a:endParaRPr>
          </a:p>
        </p:txBody>
      </p:sp>
      <p:sp>
        <p:nvSpPr>
          <p:cNvPr id="9" name="TextBox 8">
            <a:extLst>
              <a:ext uri="{FF2B5EF4-FFF2-40B4-BE49-F238E27FC236}">
                <a16:creationId xmlns:a16="http://schemas.microsoft.com/office/drawing/2014/main" id="{FAC543D3-203D-A6A0-7801-9DA641B151D0}"/>
              </a:ext>
            </a:extLst>
          </p:cNvPr>
          <p:cNvSpPr txBox="1"/>
          <p:nvPr/>
        </p:nvSpPr>
        <p:spPr>
          <a:xfrm>
            <a:off x="6445188" y="5896846"/>
            <a:ext cx="2372384" cy="369332"/>
          </a:xfrm>
          <a:prstGeom prst="rect">
            <a:avLst/>
          </a:prstGeom>
          <a:noFill/>
        </p:spPr>
        <p:txBody>
          <a:bodyPr wrap="square" rtlCol="0">
            <a:spAutoFit/>
          </a:bodyPr>
          <a:lstStyle/>
          <a:p>
            <a:pPr algn="ctr"/>
            <a:r>
              <a:rPr lang="en-US" dirty="0">
                <a:solidFill>
                  <a:srgbClr val="0000FF"/>
                </a:solidFill>
                <a:latin typeface="Times New Roman" panose="02020603050405020304" pitchFamily="18" charset="0"/>
                <a:cs typeface="Times New Roman" panose="02020603050405020304" pitchFamily="18" charset="0"/>
              </a:rPr>
              <a:t>C</a:t>
            </a:r>
            <a:r>
              <a:rPr lang="en-US" baseline="-25000" dirty="0">
                <a:solidFill>
                  <a:srgbClr val="0000FF"/>
                </a:solidFill>
                <a:latin typeface="Times New Roman" panose="02020603050405020304" pitchFamily="18" charset="0"/>
                <a:cs typeface="Times New Roman" panose="02020603050405020304" pitchFamily="18" charset="0"/>
              </a:rPr>
              <a:t>3</a:t>
            </a:r>
            <a:r>
              <a:rPr lang="en-US" dirty="0">
                <a:solidFill>
                  <a:srgbClr val="0000FF"/>
                </a:solidFill>
                <a:latin typeface="Times New Roman" panose="02020603050405020304" pitchFamily="18" charset="0"/>
                <a:cs typeface="Times New Roman" panose="02020603050405020304" pitchFamily="18" charset="0"/>
              </a:rPr>
              <a:t>H</a:t>
            </a:r>
            <a:r>
              <a:rPr lang="en-US" baseline="-25000" dirty="0">
                <a:solidFill>
                  <a:srgbClr val="0000FF"/>
                </a:solidFill>
                <a:latin typeface="Times New Roman" panose="02020603050405020304" pitchFamily="18" charset="0"/>
                <a:cs typeface="Times New Roman" panose="02020603050405020304" pitchFamily="18" charset="0"/>
              </a:rPr>
              <a:t>6</a:t>
            </a:r>
            <a:r>
              <a:rPr lang="en-US" dirty="0">
                <a:solidFill>
                  <a:srgbClr val="0000FF"/>
                </a:solidFill>
                <a:latin typeface="Times New Roman" panose="02020603050405020304" pitchFamily="18" charset="0"/>
                <a:cs typeface="Times New Roman" panose="02020603050405020304" pitchFamily="18" charset="0"/>
              </a:rPr>
              <a:t>O</a:t>
            </a:r>
            <a:r>
              <a:rPr lang="en-US" baseline="-25000" dirty="0">
                <a:solidFill>
                  <a:srgbClr val="0000FF"/>
                </a:solidFill>
                <a:latin typeface="Times New Roman" panose="02020603050405020304" pitchFamily="18" charset="0"/>
                <a:cs typeface="Times New Roman" panose="02020603050405020304" pitchFamily="18" charset="0"/>
              </a:rPr>
              <a:t>2</a:t>
            </a:r>
            <a:r>
              <a:rPr lang="en-US" dirty="0">
                <a:solidFill>
                  <a:srgbClr val="0000FF"/>
                </a:solidFill>
                <a:latin typeface="Times New Roman" panose="02020603050405020304" pitchFamily="18" charset="0"/>
                <a:cs typeface="Times New Roman" panose="02020603050405020304" pitchFamily="18" charset="0"/>
              </a:rPr>
              <a:t> ≠</a:t>
            </a:r>
            <a:r>
              <a:rPr lang="en-US" sz="1800" dirty="0">
                <a:solidFill>
                  <a:srgbClr val="0000FF"/>
                </a:solidFill>
                <a:latin typeface="Times New Roman" panose="02020603050405020304" pitchFamily="18" charset="0"/>
                <a:cs typeface="Times New Roman" panose="02020603050405020304" pitchFamily="18" charset="0"/>
              </a:rPr>
              <a:t> C</a:t>
            </a:r>
            <a:r>
              <a:rPr lang="en-US" sz="1800" baseline="-25000" dirty="0">
                <a:solidFill>
                  <a:srgbClr val="0000FF"/>
                </a:solidFill>
                <a:latin typeface="Times New Roman" panose="02020603050405020304" pitchFamily="18" charset="0"/>
                <a:cs typeface="Times New Roman" panose="02020603050405020304" pitchFamily="18" charset="0"/>
              </a:rPr>
              <a:t>3</a:t>
            </a:r>
            <a:r>
              <a:rPr lang="en-US" sz="1800" dirty="0">
                <a:solidFill>
                  <a:srgbClr val="0000FF"/>
                </a:solidFill>
                <a:latin typeface="Times New Roman" panose="02020603050405020304" pitchFamily="18" charset="0"/>
                <a:cs typeface="Times New Roman" panose="02020603050405020304" pitchFamily="18" charset="0"/>
              </a:rPr>
              <a:t>H</a:t>
            </a:r>
            <a:r>
              <a:rPr lang="en-US" sz="1800" baseline="-25000" dirty="0">
                <a:solidFill>
                  <a:srgbClr val="0000FF"/>
                </a:solidFill>
                <a:latin typeface="Times New Roman" panose="02020603050405020304" pitchFamily="18" charset="0"/>
                <a:cs typeface="Times New Roman" panose="02020603050405020304" pitchFamily="18" charset="0"/>
              </a:rPr>
              <a:t>8</a:t>
            </a:r>
            <a:r>
              <a:rPr lang="en-US" sz="1800" dirty="0">
                <a:solidFill>
                  <a:srgbClr val="0000FF"/>
                </a:solidFill>
                <a:latin typeface="Times New Roman" panose="02020603050405020304" pitchFamily="18" charset="0"/>
                <a:cs typeface="Times New Roman" panose="02020603050405020304" pitchFamily="18" charset="0"/>
              </a:rPr>
              <a:t>O</a:t>
            </a:r>
            <a:endParaRPr lang="en-US" dirty="0">
              <a:solidFill>
                <a:srgbClr val="0000FF"/>
              </a:solidFill>
            </a:endParaRPr>
          </a:p>
        </p:txBody>
      </p:sp>
      <p:sp>
        <p:nvSpPr>
          <p:cNvPr id="10" name="TextBox 9">
            <a:extLst>
              <a:ext uri="{FF2B5EF4-FFF2-40B4-BE49-F238E27FC236}">
                <a16:creationId xmlns:a16="http://schemas.microsoft.com/office/drawing/2014/main" id="{5B3CE731-2474-D21F-4ED4-B65071A2FA04}"/>
              </a:ext>
            </a:extLst>
          </p:cNvPr>
          <p:cNvSpPr txBox="1"/>
          <p:nvPr/>
        </p:nvSpPr>
        <p:spPr>
          <a:xfrm>
            <a:off x="9624873" y="5896846"/>
            <a:ext cx="2372384" cy="369332"/>
          </a:xfrm>
          <a:prstGeom prst="rect">
            <a:avLst/>
          </a:prstGeom>
          <a:noFill/>
        </p:spPr>
        <p:txBody>
          <a:bodyPr wrap="square" rtlCol="0">
            <a:spAutoFit/>
          </a:bodyPr>
          <a:lstStyle/>
          <a:p>
            <a:pPr algn="ctr"/>
            <a:r>
              <a:rPr lang="en-US" dirty="0">
                <a:solidFill>
                  <a:srgbClr val="0000FF"/>
                </a:solidFill>
                <a:latin typeface="Times New Roman" panose="02020603050405020304" pitchFamily="18" charset="0"/>
                <a:cs typeface="Times New Roman" panose="02020603050405020304" pitchFamily="18" charset="0"/>
              </a:rPr>
              <a:t>C</a:t>
            </a:r>
            <a:r>
              <a:rPr lang="en-US" baseline="-25000" dirty="0">
                <a:solidFill>
                  <a:srgbClr val="0000FF"/>
                </a:solidFill>
                <a:latin typeface="Times New Roman" panose="02020603050405020304" pitchFamily="18" charset="0"/>
                <a:cs typeface="Times New Roman" panose="02020603050405020304" pitchFamily="18" charset="0"/>
              </a:rPr>
              <a:t>3</a:t>
            </a:r>
            <a:r>
              <a:rPr lang="en-US" dirty="0">
                <a:solidFill>
                  <a:srgbClr val="0000FF"/>
                </a:solidFill>
                <a:latin typeface="Times New Roman" panose="02020603050405020304" pitchFamily="18" charset="0"/>
                <a:cs typeface="Times New Roman" panose="02020603050405020304" pitchFamily="18" charset="0"/>
              </a:rPr>
              <a:t>H</a:t>
            </a:r>
            <a:r>
              <a:rPr lang="en-US" baseline="-25000" dirty="0">
                <a:solidFill>
                  <a:srgbClr val="0000FF"/>
                </a:solidFill>
                <a:latin typeface="Times New Roman" panose="02020603050405020304" pitchFamily="18" charset="0"/>
                <a:cs typeface="Times New Roman" panose="02020603050405020304" pitchFamily="18" charset="0"/>
              </a:rPr>
              <a:t>6</a:t>
            </a:r>
            <a:r>
              <a:rPr lang="en-US" dirty="0">
                <a:solidFill>
                  <a:srgbClr val="0000FF"/>
                </a:solidFill>
                <a:latin typeface="Times New Roman" panose="02020603050405020304" pitchFamily="18" charset="0"/>
                <a:cs typeface="Times New Roman" panose="02020603050405020304" pitchFamily="18" charset="0"/>
              </a:rPr>
              <a:t>O ≠</a:t>
            </a:r>
            <a:r>
              <a:rPr lang="en-US" sz="1800" dirty="0">
                <a:solidFill>
                  <a:srgbClr val="0000FF"/>
                </a:solidFill>
                <a:latin typeface="Times New Roman" panose="02020603050405020304" pitchFamily="18" charset="0"/>
                <a:cs typeface="Times New Roman" panose="02020603050405020304" pitchFamily="18" charset="0"/>
              </a:rPr>
              <a:t> C</a:t>
            </a:r>
            <a:r>
              <a:rPr lang="en-US" sz="1800" baseline="-25000" dirty="0">
                <a:solidFill>
                  <a:srgbClr val="0000FF"/>
                </a:solidFill>
                <a:latin typeface="Times New Roman" panose="02020603050405020304" pitchFamily="18" charset="0"/>
                <a:cs typeface="Times New Roman" panose="02020603050405020304" pitchFamily="18" charset="0"/>
              </a:rPr>
              <a:t>3</a:t>
            </a:r>
            <a:r>
              <a:rPr lang="en-US" sz="1800" dirty="0">
                <a:solidFill>
                  <a:srgbClr val="0000FF"/>
                </a:solidFill>
                <a:latin typeface="Times New Roman" panose="02020603050405020304" pitchFamily="18" charset="0"/>
                <a:cs typeface="Times New Roman" panose="02020603050405020304" pitchFamily="18" charset="0"/>
              </a:rPr>
              <a:t>H</a:t>
            </a:r>
            <a:r>
              <a:rPr lang="en-US" sz="1800" baseline="-25000" dirty="0">
                <a:solidFill>
                  <a:srgbClr val="0000FF"/>
                </a:solidFill>
                <a:latin typeface="Times New Roman" panose="02020603050405020304" pitchFamily="18" charset="0"/>
                <a:cs typeface="Times New Roman" panose="02020603050405020304" pitchFamily="18" charset="0"/>
              </a:rPr>
              <a:t>8</a:t>
            </a:r>
            <a:r>
              <a:rPr lang="en-US" sz="1800" dirty="0">
                <a:solidFill>
                  <a:srgbClr val="0000FF"/>
                </a:solidFill>
                <a:latin typeface="Times New Roman" panose="02020603050405020304" pitchFamily="18" charset="0"/>
                <a:cs typeface="Times New Roman" panose="02020603050405020304" pitchFamily="18" charset="0"/>
              </a:rPr>
              <a:t>O</a:t>
            </a:r>
            <a:endParaRPr lang="en-US" dirty="0">
              <a:solidFill>
                <a:srgbClr val="0000FF"/>
              </a:solidFill>
            </a:endParaRPr>
          </a:p>
        </p:txBody>
      </p:sp>
    </p:spTree>
    <p:extLst>
      <p:ext uri="{BB962C8B-B14F-4D97-AF65-F5344CB8AC3E}">
        <p14:creationId xmlns:p14="http://schemas.microsoft.com/office/powerpoint/2010/main" val="187191655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bg>
      <p:bgPr>
        <a:gradFill>
          <a:gsLst>
            <a:gs pos="48000">
              <a:srgbClr val="FF8FDC"/>
            </a:gs>
            <a:gs pos="22000">
              <a:srgbClr val="D3E4F4"/>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0C8C88-6EF2-469B-6149-A28A569D280E}"/>
              </a:ext>
            </a:extLst>
          </p:cNvPr>
          <p:cNvSpPr txBox="1"/>
          <p:nvPr/>
        </p:nvSpPr>
        <p:spPr>
          <a:xfrm>
            <a:off x="0" y="0"/>
            <a:ext cx="12192000" cy="6724918"/>
          </a:xfrm>
          <a:prstGeom prst="rect">
            <a:avLst/>
          </a:prstGeom>
          <a:gradFill>
            <a:gsLst>
              <a:gs pos="48000">
                <a:srgbClr val="FFC000"/>
              </a:gs>
              <a:gs pos="22000">
                <a:srgbClr val="D3E4F4"/>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br>
              <a:rPr lang="en-US" sz="2000" dirty="0">
                <a:solidFill>
                  <a:srgbClr val="FF0000"/>
                </a:solidFill>
                <a:latin typeface="Gabriola" panose="04040605051002020D02" pitchFamily="82" charset="0"/>
                <a:cs typeface="Dreaming Outloud Pro" panose="03050502040302030504" pitchFamily="66" charset="0"/>
              </a:rPr>
            </a:br>
            <a:r>
              <a:rPr lang="en-US" sz="11500" dirty="0">
                <a:latin typeface="Gabriola" panose="04040605051002020D02" pitchFamily="82" charset="0"/>
                <a:cs typeface="Dreaming Outloud Pro" panose="03050502040302030504" pitchFamily="66" charset="0"/>
              </a:rPr>
              <a:t>January 2023 </a:t>
            </a:r>
            <a:br>
              <a:rPr lang="en-US" sz="11500" dirty="0">
                <a:latin typeface="Gabriola" panose="04040605051002020D02" pitchFamily="82" charset="0"/>
                <a:cs typeface="Dreaming Outloud Pro" panose="03050502040302030504" pitchFamily="66" charset="0"/>
              </a:rPr>
            </a:br>
            <a:r>
              <a:rPr lang="en-US" sz="11500" dirty="0">
                <a:latin typeface="Gabriola" panose="04040605051002020D02" pitchFamily="82" charset="0"/>
                <a:cs typeface="Dreaming Outloud Pro" panose="03050502040302030504" pitchFamily="66" charset="0"/>
              </a:rPr>
              <a:t>NYS Chemistry </a:t>
            </a:r>
            <a:br>
              <a:rPr lang="en-US" sz="11500" dirty="0">
                <a:latin typeface="Gabriola" panose="04040605051002020D02" pitchFamily="82" charset="0"/>
                <a:cs typeface="Dreaming Outloud Pro" panose="03050502040302030504" pitchFamily="66" charset="0"/>
              </a:rPr>
            </a:br>
            <a:r>
              <a:rPr lang="en-US" sz="11500" dirty="0">
                <a:latin typeface="Gabriola" panose="04040605051002020D02" pitchFamily="82" charset="0"/>
                <a:cs typeface="Dreaming Outloud Pro" panose="03050502040302030504" pitchFamily="66" charset="0"/>
              </a:rPr>
              <a:t>Regents Exam</a:t>
            </a:r>
            <a:br>
              <a:rPr lang="en-US" sz="11500" dirty="0">
                <a:latin typeface="Gabriola" panose="04040605051002020D02" pitchFamily="82" charset="0"/>
                <a:cs typeface="Dreaming Outloud Pro" panose="03050502040302030504" pitchFamily="66" charset="0"/>
              </a:rPr>
            </a:br>
            <a:r>
              <a:rPr lang="en-US" sz="4800" dirty="0">
                <a:latin typeface="Gabriola" panose="04040605051002020D02" pitchFamily="82" charset="0"/>
                <a:cs typeface="Dreaming Outloud Pro" panose="03050502040302030504" pitchFamily="66" charset="0"/>
              </a:rPr>
              <a:t>extended responses</a:t>
            </a:r>
            <a:endParaRPr lang="en-US" sz="11500" dirty="0">
              <a:latin typeface="Gabriola" panose="04040605051002020D02" pitchFamily="82" charset="0"/>
              <a:cs typeface="Dreaming Outloud Pro" panose="03050502040302030504" pitchFamily="66" charset="0"/>
            </a:endParaRPr>
          </a:p>
          <a:p>
            <a:endParaRPr lang="en-US" dirty="0"/>
          </a:p>
        </p:txBody>
      </p:sp>
    </p:spTree>
    <p:extLst>
      <p:ext uri="{BB962C8B-B14F-4D97-AF65-F5344CB8AC3E}">
        <p14:creationId xmlns:p14="http://schemas.microsoft.com/office/powerpoint/2010/main" val="207243377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1200329"/>
          </a:xfrm>
          <a:prstGeom prst="rect">
            <a:avLst/>
          </a:prstGeom>
          <a:noFill/>
        </p:spPr>
        <p:txBody>
          <a:bodyPr wrap="square" rtlCol="0">
            <a:spAutoFit/>
          </a:bodyPr>
          <a:lstStyle/>
          <a:p>
            <a:r>
              <a:rPr lang="en-US" sz="3600" dirty="0"/>
              <a:t>51 Explain, in terms of neutrons and protons, why P-32 and P-31</a:t>
            </a:r>
            <a:br>
              <a:rPr lang="en-US" sz="3600" dirty="0"/>
            </a:br>
            <a:r>
              <a:rPr lang="en-US" sz="3600" dirty="0"/>
              <a:t>      are different isotopes of phosphorus.</a:t>
            </a:r>
          </a:p>
        </p:txBody>
      </p:sp>
    </p:spTree>
    <p:extLst>
      <p:ext uri="{BB962C8B-B14F-4D97-AF65-F5344CB8AC3E}">
        <p14:creationId xmlns:p14="http://schemas.microsoft.com/office/powerpoint/2010/main" val="101422985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5078313"/>
          </a:xfrm>
          <a:prstGeom prst="rect">
            <a:avLst/>
          </a:prstGeom>
          <a:noFill/>
        </p:spPr>
        <p:txBody>
          <a:bodyPr wrap="square" rtlCol="0">
            <a:spAutoFit/>
          </a:bodyPr>
          <a:lstStyle/>
          <a:p>
            <a:r>
              <a:rPr lang="en-US" sz="3600" dirty="0"/>
              <a:t>51 Explain, in terms of neutrons and protons, why P-32 and P-31</a:t>
            </a:r>
            <a:br>
              <a:rPr lang="en-US" sz="3600" dirty="0"/>
            </a:br>
            <a:r>
              <a:rPr lang="en-US" sz="3600" dirty="0"/>
              <a:t>      are different isotopes of phosphorus.</a:t>
            </a:r>
            <a:br>
              <a:rPr lang="en-US" sz="3600" dirty="0"/>
            </a:br>
            <a:br>
              <a:rPr lang="en-US" sz="3600" dirty="0"/>
            </a:br>
            <a:r>
              <a:rPr lang="en-US" sz="3600" dirty="0">
                <a:solidFill>
                  <a:srgbClr val="FF0000"/>
                </a:solidFill>
              </a:rPr>
              <a:t>P-32 has 15 protons and mass of 32 AMU, so it has 17 neutrons.</a:t>
            </a:r>
          </a:p>
          <a:p>
            <a:endParaRPr lang="en-US" sz="3600" dirty="0">
              <a:solidFill>
                <a:srgbClr val="FF0000"/>
              </a:solidFill>
            </a:endParaRPr>
          </a:p>
          <a:p>
            <a:r>
              <a:rPr lang="en-US" sz="3600" dirty="0">
                <a:solidFill>
                  <a:srgbClr val="FF0000"/>
                </a:solidFill>
              </a:rPr>
              <a:t>P-31 has 15 protons and mass of 31 AMU, so it has 16 neutrons.</a:t>
            </a:r>
          </a:p>
          <a:p>
            <a:endParaRPr lang="en-US" sz="3600" dirty="0">
              <a:solidFill>
                <a:srgbClr val="FF0000"/>
              </a:solidFill>
            </a:endParaRPr>
          </a:p>
          <a:p>
            <a:r>
              <a:rPr lang="en-US" sz="3600" dirty="0">
                <a:solidFill>
                  <a:srgbClr val="FF0000"/>
                </a:solidFill>
              </a:rPr>
              <a:t>Isotopes are chemically identical atoms with different mass due to different numbers of neutrons.  </a:t>
            </a:r>
          </a:p>
        </p:txBody>
      </p:sp>
    </p:spTree>
    <p:extLst>
      <p:ext uri="{BB962C8B-B14F-4D97-AF65-F5344CB8AC3E}">
        <p14:creationId xmlns:p14="http://schemas.microsoft.com/office/powerpoint/2010/main" val="85921784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646331"/>
          </a:xfrm>
          <a:prstGeom prst="rect">
            <a:avLst/>
          </a:prstGeom>
          <a:noFill/>
        </p:spPr>
        <p:txBody>
          <a:bodyPr wrap="square" rtlCol="0">
            <a:spAutoFit/>
          </a:bodyPr>
          <a:lstStyle/>
          <a:p>
            <a:r>
              <a:rPr lang="en-US" sz="3600" dirty="0"/>
              <a:t>52 Determine the oxidation state of chromium in K</a:t>
            </a:r>
            <a:r>
              <a:rPr lang="en-US" sz="3600" baseline="-25000" dirty="0"/>
              <a:t>2</a:t>
            </a:r>
            <a:r>
              <a:rPr lang="en-US" sz="3600" dirty="0"/>
              <a:t>CrO</a:t>
            </a:r>
            <a:r>
              <a:rPr lang="en-US" sz="3600" baseline="-25000" dirty="0"/>
              <a:t>4</a:t>
            </a:r>
            <a:r>
              <a:rPr lang="en-US" sz="3600" dirty="0"/>
              <a:t>.</a:t>
            </a:r>
          </a:p>
        </p:txBody>
      </p:sp>
    </p:spTree>
    <p:extLst>
      <p:ext uri="{BB962C8B-B14F-4D97-AF65-F5344CB8AC3E}">
        <p14:creationId xmlns:p14="http://schemas.microsoft.com/office/powerpoint/2010/main" val="386886867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6555641"/>
          </a:xfrm>
          <a:prstGeom prst="rect">
            <a:avLst/>
          </a:prstGeom>
          <a:noFill/>
        </p:spPr>
        <p:txBody>
          <a:bodyPr wrap="square" rtlCol="0">
            <a:spAutoFit/>
          </a:bodyPr>
          <a:lstStyle/>
          <a:p>
            <a:r>
              <a:rPr lang="en-US" sz="3600" dirty="0"/>
              <a:t>52 Determine the oxidation state of chromium in K</a:t>
            </a:r>
            <a:r>
              <a:rPr lang="en-US" sz="3600" baseline="-25000" dirty="0"/>
              <a:t>2</a:t>
            </a:r>
            <a:r>
              <a:rPr lang="en-US" sz="3600" dirty="0"/>
              <a:t>CrO</a:t>
            </a:r>
            <a:r>
              <a:rPr lang="en-US" sz="3600" baseline="-25000" dirty="0"/>
              <a:t>4</a:t>
            </a:r>
            <a:r>
              <a:rPr lang="en-US" sz="3600" dirty="0"/>
              <a:t>.</a:t>
            </a:r>
            <a:br>
              <a:rPr lang="en-US" sz="3600" dirty="0"/>
            </a:br>
            <a:br>
              <a:rPr lang="en-US" sz="3600" dirty="0"/>
            </a:br>
            <a:br>
              <a:rPr lang="en-US" sz="3600" dirty="0"/>
            </a:br>
            <a:r>
              <a:rPr lang="en-US" sz="2800" dirty="0">
                <a:solidFill>
                  <a:srgbClr val="FF0000"/>
                </a:solidFill>
              </a:rPr>
              <a:t>K</a:t>
            </a:r>
            <a:r>
              <a:rPr lang="en-US" sz="2800" baseline="-25000" dirty="0">
                <a:solidFill>
                  <a:srgbClr val="FF0000"/>
                </a:solidFill>
              </a:rPr>
              <a:t>2</a:t>
            </a:r>
            <a:r>
              <a:rPr lang="en-US" sz="2800" dirty="0">
                <a:solidFill>
                  <a:srgbClr val="FF0000"/>
                </a:solidFill>
              </a:rPr>
              <a:t>CrO</a:t>
            </a:r>
            <a:r>
              <a:rPr lang="en-US" sz="2800" baseline="-25000" dirty="0">
                <a:solidFill>
                  <a:srgbClr val="FF0000"/>
                </a:solidFill>
              </a:rPr>
              <a:t>4  </a:t>
            </a:r>
            <a:r>
              <a:rPr lang="en-US" sz="2800" dirty="0">
                <a:solidFill>
                  <a:srgbClr val="FF0000"/>
                </a:solidFill>
              </a:rPr>
              <a:t>is a compound, it is electrically neutral - but has ions with charges.  </a:t>
            </a:r>
            <a:br>
              <a:rPr lang="en-US" sz="2800" dirty="0">
                <a:solidFill>
                  <a:srgbClr val="FF0000"/>
                </a:solidFill>
              </a:rPr>
            </a:br>
            <a:r>
              <a:rPr lang="en-US" sz="2800" dirty="0">
                <a:solidFill>
                  <a:srgbClr val="FF0000"/>
                </a:solidFill>
              </a:rPr>
              <a:t>K must be K</a:t>
            </a:r>
            <a:r>
              <a:rPr lang="en-US" sz="2800" baseline="30000" dirty="0">
                <a:solidFill>
                  <a:srgbClr val="FF0000"/>
                </a:solidFill>
              </a:rPr>
              <a:t>+1</a:t>
            </a:r>
            <a:r>
              <a:rPr lang="en-US" sz="2800" dirty="0">
                <a:solidFill>
                  <a:srgbClr val="FF0000"/>
                </a:solidFill>
              </a:rPr>
              <a:t>, there is no choice.</a:t>
            </a:r>
          </a:p>
          <a:p>
            <a:r>
              <a:rPr lang="en-US" sz="2800" dirty="0">
                <a:solidFill>
                  <a:srgbClr val="FF0000"/>
                </a:solidFill>
              </a:rPr>
              <a:t>O must be O</a:t>
            </a:r>
            <a:r>
              <a:rPr lang="en-US" sz="2800" baseline="30000" dirty="0">
                <a:solidFill>
                  <a:srgbClr val="FF0000"/>
                </a:solidFill>
              </a:rPr>
              <a:t>-2</a:t>
            </a:r>
            <a:r>
              <a:rPr lang="en-US" sz="2800" dirty="0">
                <a:solidFill>
                  <a:srgbClr val="FF0000"/>
                </a:solidFill>
              </a:rPr>
              <a:t>, there is no choice.  </a:t>
            </a:r>
            <a:br>
              <a:rPr lang="en-US" sz="2800" dirty="0">
                <a:solidFill>
                  <a:srgbClr val="FF0000"/>
                </a:solidFill>
              </a:rPr>
            </a:br>
            <a:r>
              <a:rPr lang="en-US" sz="2800" dirty="0">
                <a:solidFill>
                  <a:srgbClr val="FF0000"/>
                </a:solidFill>
              </a:rPr>
              <a:t>Cr has several choices, Cr</a:t>
            </a:r>
            <a:r>
              <a:rPr lang="en-US" sz="2800" baseline="30000" dirty="0">
                <a:solidFill>
                  <a:srgbClr val="FF0000"/>
                </a:solidFill>
              </a:rPr>
              <a:t>+2 </a:t>
            </a:r>
            <a:r>
              <a:rPr lang="en-US" sz="2800" dirty="0">
                <a:solidFill>
                  <a:srgbClr val="FF0000"/>
                </a:solidFill>
              </a:rPr>
              <a:t> or  Cr</a:t>
            </a:r>
            <a:r>
              <a:rPr lang="en-US" sz="2800" baseline="30000" dirty="0">
                <a:solidFill>
                  <a:srgbClr val="FF0000"/>
                </a:solidFill>
              </a:rPr>
              <a:t>+3 </a:t>
            </a:r>
            <a:r>
              <a:rPr lang="en-US" sz="2800" dirty="0">
                <a:solidFill>
                  <a:srgbClr val="FF0000"/>
                </a:solidFill>
              </a:rPr>
              <a:t> or Cr</a:t>
            </a:r>
            <a:r>
              <a:rPr lang="en-US" sz="2800" baseline="30000" dirty="0">
                <a:solidFill>
                  <a:srgbClr val="FF0000"/>
                </a:solidFill>
              </a:rPr>
              <a:t>+6 </a:t>
            </a:r>
          </a:p>
          <a:p>
            <a:endParaRPr lang="en-US" sz="2800" dirty="0">
              <a:solidFill>
                <a:srgbClr val="FF0000"/>
              </a:solidFill>
            </a:endParaRPr>
          </a:p>
          <a:p>
            <a:r>
              <a:rPr lang="en-US" sz="2800" dirty="0">
                <a:solidFill>
                  <a:srgbClr val="FF0000"/>
                </a:solidFill>
              </a:rPr>
              <a:t>Cr must be one of these, do the math…   </a:t>
            </a:r>
          </a:p>
          <a:p>
            <a:endParaRPr lang="en-US" sz="2800" dirty="0">
              <a:solidFill>
                <a:srgbClr val="FF0000"/>
              </a:solidFill>
            </a:endParaRPr>
          </a:p>
          <a:p>
            <a:r>
              <a:rPr lang="en-US" sz="2800" dirty="0">
                <a:solidFill>
                  <a:srgbClr val="FF0000"/>
                </a:solidFill>
              </a:rPr>
              <a:t> </a:t>
            </a:r>
            <a:r>
              <a:rPr lang="en-US" sz="4800" dirty="0">
                <a:solidFill>
                  <a:srgbClr val="FF0000"/>
                </a:solidFill>
              </a:rPr>
              <a:t>[</a:t>
            </a:r>
            <a:r>
              <a:rPr lang="en-US" sz="3600" dirty="0">
                <a:solidFill>
                  <a:srgbClr val="FF0000"/>
                </a:solidFill>
              </a:rPr>
              <a:t>K</a:t>
            </a:r>
            <a:r>
              <a:rPr lang="en-US" sz="3600" baseline="30000" dirty="0">
                <a:solidFill>
                  <a:srgbClr val="FF0000"/>
                </a:solidFill>
              </a:rPr>
              <a:t>+1 </a:t>
            </a:r>
            <a:r>
              <a:rPr lang="en-US" sz="3600" dirty="0">
                <a:solidFill>
                  <a:srgbClr val="FF0000"/>
                </a:solidFill>
              </a:rPr>
              <a:t> + K</a:t>
            </a:r>
            <a:r>
              <a:rPr lang="en-US" sz="3600" baseline="30000" dirty="0">
                <a:solidFill>
                  <a:srgbClr val="FF0000"/>
                </a:solidFill>
              </a:rPr>
              <a:t>+1 </a:t>
            </a:r>
            <a:r>
              <a:rPr lang="en-US" sz="3600" dirty="0">
                <a:solidFill>
                  <a:srgbClr val="FF0000"/>
                </a:solidFill>
              </a:rPr>
              <a:t>+  </a:t>
            </a:r>
            <a:r>
              <a:rPr lang="en-US" sz="3600" dirty="0">
                <a:solidFill>
                  <a:srgbClr val="0000FF"/>
                </a:solidFill>
              </a:rPr>
              <a:t>Cr</a:t>
            </a:r>
            <a:r>
              <a:rPr lang="en-US" sz="3600" baseline="30000" dirty="0">
                <a:solidFill>
                  <a:srgbClr val="0000FF"/>
                </a:solidFill>
              </a:rPr>
              <a:t>?</a:t>
            </a:r>
            <a:r>
              <a:rPr lang="en-US" sz="3600" dirty="0">
                <a:solidFill>
                  <a:srgbClr val="FF0000"/>
                </a:solidFill>
              </a:rPr>
              <a:t> + O</a:t>
            </a:r>
            <a:r>
              <a:rPr lang="en-US" sz="3600" baseline="30000" dirty="0">
                <a:solidFill>
                  <a:srgbClr val="FF0000"/>
                </a:solidFill>
              </a:rPr>
              <a:t>-2 </a:t>
            </a:r>
            <a:r>
              <a:rPr lang="en-US" sz="3600" dirty="0">
                <a:solidFill>
                  <a:srgbClr val="FF0000"/>
                </a:solidFill>
              </a:rPr>
              <a:t>+  O</a:t>
            </a:r>
            <a:r>
              <a:rPr lang="en-US" sz="3600" baseline="30000" dirty="0">
                <a:solidFill>
                  <a:srgbClr val="FF0000"/>
                </a:solidFill>
              </a:rPr>
              <a:t>-2</a:t>
            </a:r>
            <a:r>
              <a:rPr lang="en-US" sz="3600" dirty="0">
                <a:solidFill>
                  <a:srgbClr val="FF0000"/>
                </a:solidFill>
              </a:rPr>
              <a:t> +  O</a:t>
            </a:r>
            <a:r>
              <a:rPr lang="en-US" sz="3600" baseline="30000" dirty="0">
                <a:solidFill>
                  <a:srgbClr val="FF0000"/>
                </a:solidFill>
              </a:rPr>
              <a:t>-2 </a:t>
            </a:r>
            <a:r>
              <a:rPr lang="en-US" sz="3600" dirty="0">
                <a:solidFill>
                  <a:srgbClr val="FF0000"/>
                </a:solidFill>
              </a:rPr>
              <a:t>+</a:t>
            </a:r>
            <a:r>
              <a:rPr lang="en-US" sz="3600" baseline="30000" dirty="0">
                <a:solidFill>
                  <a:srgbClr val="FF0000"/>
                </a:solidFill>
              </a:rPr>
              <a:t> </a:t>
            </a:r>
            <a:r>
              <a:rPr lang="en-US" sz="3600" dirty="0">
                <a:solidFill>
                  <a:srgbClr val="FF0000"/>
                </a:solidFill>
              </a:rPr>
              <a:t>O</a:t>
            </a:r>
            <a:r>
              <a:rPr lang="en-US" sz="3600" baseline="30000" dirty="0">
                <a:solidFill>
                  <a:srgbClr val="FF0000"/>
                </a:solidFill>
              </a:rPr>
              <a:t>-2 </a:t>
            </a:r>
            <a:r>
              <a:rPr lang="en-US" sz="4800" dirty="0">
                <a:solidFill>
                  <a:srgbClr val="FF0000"/>
                </a:solidFill>
              </a:rPr>
              <a:t>] </a:t>
            </a:r>
            <a:r>
              <a:rPr lang="en-US" sz="3600" dirty="0">
                <a:solidFill>
                  <a:srgbClr val="FF0000"/>
                </a:solidFill>
              </a:rPr>
              <a:t>= </a:t>
            </a:r>
            <a:r>
              <a:rPr lang="en-US" sz="4800" dirty="0">
                <a:solidFill>
                  <a:srgbClr val="FF0000"/>
                </a:solidFill>
              </a:rPr>
              <a:t>0</a:t>
            </a:r>
            <a:r>
              <a:rPr lang="en-US" sz="3600" dirty="0">
                <a:solidFill>
                  <a:srgbClr val="FF0000"/>
                </a:solidFill>
              </a:rPr>
              <a:t>  (or neutral) </a:t>
            </a:r>
            <a:br>
              <a:rPr lang="en-US" sz="3600" dirty="0">
                <a:solidFill>
                  <a:srgbClr val="FF0000"/>
                </a:solidFill>
              </a:rPr>
            </a:br>
            <a:br>
              <a:rPr lang="en-US" sz="2800" dirty="0">
                <a:solidFill>
                  <a:srgbClr val="FF0000"/>
                </a:solidFill>
              </a:rPr>
            </a:br>
            <a:r>
              <a:rPr lang="en-US" sz="4000" dirty="0">
                <a:solidFill>
                  <a:srgbClr val="0000FF"/>
                </a:solidFill>
              </a:rPr>
              <a:t>The answer must be Cr</a:t>
            </a:r>
            <a:r>
              <a:rPr lang="en-US" sz="4000" baseline="30000" dirty="0">
                <a:solidFill>
                  <a:srgbClr val="0000FF"/>
                </a:solidFill>
              </a:rPr>
              <a:t>+6</a:t>
            </a:r>
            <a:endParaRPr lang="en-US" sz="2800" dirty="0">
              <a:solidFill>
                <a:srgbClr val="0000FF"/>
              </a:solidFill>
            </a:endParaRPr>
          </a:p>
        </p:txBody>
      </p:sp>
    </p:spTree>
    <p:extLst>
      <p:ext uri="{BB962C8B-B14F-4D97-AF65-F5344CB8AC3E}">
        <p14:creationId xmlns:p14="http://schemas.microsoft.com/office/powerpoint/2010/main" val="24405195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3477875"/>
          </a:xfrm>
          <a:prstGeom prst="rect">
            <a:avLst/>
          </a:prstGeom>
          <a:noFill/>
        </p:spPr>
        <p:txBody>
          <a:bodyPr wrap="square" rtlCol="0">
            <a:spAutoFit/>
          </a:bodyPr>
          <a:lstStyle/>
          <a:p>
            <a:pPr algn="ctr"/>
            <a:r>
              <a:rPr lang="en-US" sz="2800" dirty="0"/>
              <a:t>The first four elements in Group 14 are carbon, silicon, germanium, and tin. </a:t>
            </a:r>
            <a:br>
              <a:rPr lang="en-US" sz="2800" dirty="0"/>
            </a:br>
            <a:r>
              <a:rPr lang="en-US" sz="2800" dirty="0"/>
              <a:t>These elements form compounds with chlorine that have similar formulas. </a:t>
            </a:r>
            <a:br>
              <a:rPr lang="en-US" sz="2800" dirty="0"/>
            </a:br>
            <a:r>
              <a:rPr lang="en-US" sz="2800" dirty="0"/>
              <a:t>Two examples of these formulas are silicon tetrachloride, SiCl</a:t>
            </a:r>
            <a:r>
              <a:rPr lang="en-US" sz="2800" baseline="-25000" dirty="0"/>
              <a:t>4</a:t>
            </a:r>
            <a:r>
              <a:rPr lang="en-US" sz="2800" dirty="0"/>
              <a:t>, </a:t>
            </a:r>
            <a:br>
              <a:rPr lang="en-US" sz="2800" dirty="0"/>
            </a:br>
            <a:r>
              <a:rPr lang="en-US" sz="2800" dirty="0"/>
              <a:t>and germanium tetrachloride, GeCl</a:t>
            </a:r>
            <a:r>
              <a:rPr lang="en-US" sz="2800" baseline="-25000" dirty="0"/>
              <a:t>4</a:t>
            </a:r>
            <a:r>
              <a:rPr lang="en-US" sz="2800" dirty="0"/>
              <a:t>. </a:t>
            </a:r>
          </a:p>
          <a:p>
            <a:endParaRPr lang="en-US" sz="3600" dirty="0"/>
          </a:p>
          <a:p>
            <a:r>
              <a:rPr lang="en-US" sz="3600" dirty="0"/>
              <a:t>53 State the general trend in atomic radius as the four elements</a:t>
            </a:r>
            <a:br>
              <a:rPr lang="en-US" sz="3600" dirty="0"/>
            </a:br>
            <a:r>
              <a:rPr lang="en-US" sz="3600" dirty="0"/>
              <a:t>      are considered in order of increasing atomic number</a:t>
            </a:r>
          </a:p>
        </p:txBody>
      </p:sp>
    </p:spTree>
    <p:extLst>
      <p:ext uri="{BB962C8B-B14F-4D97-AF65-F5344CB8AC3E}">
        <p14:creationId xmlns:p14="http://schemas.microsoft.com/office/powerpoint/2010/main" val="1903082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470898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5 Which element has the lowest density at 298 K and 101.3 kPa? (1) argon         density = 0.001633 g/cm</a:t>
            </a:r>
            <a:r>
              <a:rPr lang="en-US" sz="3600" baseline="30000" dirty="0">
                <a:latin typeface="Times New Roman" panose="02020603050405020304" pitchFamily="18" charset="0"/>
                <a:cs typeface="Times New Roman" panose="02020603050405020304" pitchFamily="18" charset="0"/>
              </a:rPr>
              <a:t>3</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fluorine     density = 0.001553 g/cm</a:t>
            </a:r>
            <a:r>
              <a:rPr lang="en-US" sz="3600" baseline="30000" dirty="0">
                <a:latin typeface="Times New Roman" panose="02020603050405020304" pitchFamily="18" charset="0"/>
                <a:cs typeface="Times New Roman" panose="02020603050405020304" pitchFamily="18" charset="0"/>
              </a:rPr>
              <a:t>3</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(3) nitrogen    density = 0.001145 g/cm</a:t>
            </a:r>
            <a:r>
              <a:rPr lang="en-US" sz="3600" baseline="30000" dirty="0">
                <a:solidFill>
                  <a:srgbClr val="FF0000"/>
                </a:solidFill>
                <a:latin typeface="Times New Roman" panose="02020603050405020304" pitchFamily="18" charset="0"/>
                <a:cs typeface="Times New Roman" panose="02020603050405020304" pitchFamily="18" charset="0"/>
              </a:rPr>
              <a:t>3</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oxygen      density = 0.001308 g/cm</a:t>
            </a:r>
            <a:r>
              <a:rPr lang="en-US" sz="3600" baseline="30000" dirty="0">
                <a:latin typeface="Times New Roman" panose="02020603050405020304" pitchFamily="18" charset="0"/>
                <a:cs typeface="Times New Roman" panose="02020603050405020304" pitchFamily="18" charset="0"/>
              </a:rPr>
              <a:t>3</a:t>
            </a: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You can’t know this answer, you must look up the density values on table S.  </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The smallest value is for nitrogen.  </a:t>
            </a:r>
          </a:p>
        </p:txBody>
      </p:sp>
    </p:spTree>
    <p:extLst>
      <p:ext uri="{BB962C8B-B14F-4D97-AF65-F5344CB8AC3E}">
        <p14:creationId xmlns:p14="http://schemas.microsoft.com/office/powerpoint/2010/main" val="415745321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5262979"/>
          </a:xfrm>
          <a:prstGeom prst="rect">
            <a:avLst/>
          </a:prstGeom>
          <a:noFill/>
        </p:spPr>
        <p:txBody>
          <a:bodyPr wrap="square" rtlCol="0">
            <a:spAutoFit/>
          </a:bodyPr>
          <a:lstStyle/>
          <a:p>
            <a:pPr algn="ctr"/>
            <a:r>
              <a:rPr lang="en-US" sz="2800" dirty="0"/>
              <a:t>The first four elements in Group 14 are carbon, silicon, germanium, and tin. </a:t>
            </a:r>
            <a:br>
              <a:rPr lang="en-US" sz="2800" dirty="0"/>
            </a:br>
            <a:r>
              <a:rPr lang="en-US" sz="2800" dirty="0"/>
              <a:t>These elements form compounds with chlorine that have similar formulas. </a:t>
            </a:r>
            <a:br>
              <a:rPr lang="en-US" sz="2800" dirty="0"/>
            </a:br>
            <a:r>
              <a:rPr lang="en-US" sz="2800" dirty="0"/>
              <a:t>Two examples of these formulas are silicon tetrachloride, SiCl</a:t>
            </a:r>
            <a:r>
              <a:rPr lang="en-US" sz="2800" baseline="-25000" dirty="0"/>
              <a:t>4</a:t>
            </a:r>
            <a:r>
              <a:rPr lang="en-US" sz="2800" dirty="0"/>
              <a:t>, </a:t>
            </a:r>
            <a:br>
              <a:rPr lang="en-US" sz="2800" dirty="0"/>
            </a:br>
            <a:r>
              <a:rPr lang="en-US" sz="2800" dirty="0"/>
              <a:t>and germanium tetrachloride, GeCl</a:t>
            </a:r>
            <a:r>
              <a:rPr lang="en-US" sz="2800" baseline="-25000" dirty="0"/>
              <a:t>4</a:t>
            </a:r>
            <a:r>
              <a:rPr lang="en-US" sz="2800" dirty="0"/>
              <a:t>. </a:t>
            </a:r>
          </a:p>
          <a:p>
            <a:endParaRPr lang="en-US" sz="3600" dirty="0"/>
          </a:p>
          <a:p>
            <a:r>
              <a:rPr lang="en-US" sz="3600" dirty="0"/>
              <a:t>53 State the general trend in atomic radius as the four elements</a:t>
            </a:r>
            <a:br>
              <a:rPr lang="en-US" sz="3600" dirty="0"/>
            </a:br>
            <a:r>
              <a:rPr lang="en-US" sz="3600" dirty="0"/>
              <a:t>      are considered in order of increasing atomic number</a:t>
            </a:r>
            <a:br>
              <a:rPr lang="en-US" sz="3600" dirty="0"/>
            </a:br>
            <a:br>
              <a:rPr lang="en-US" sz="3600" dirty="0"/>
            </a:br>
            <a:r>
              <a:rPr lang="en-US" sz="4000" dirty="0">
                <a:solidFill>
                  <a:srgbClr val="FF0000"/>
                </a:solidFill>
              </a:rPr>
              <a:t>The group trend for atomic radius is </a:t>
            </a:r>
            <a:br>
              <a:rPr lang="en-US" sz="4000" dirty="0">
                <a:solidFill>
                  <a:srgbClr val="FF0000"/>
                </a:solidFill>
              </a:rPr>
            </a:br>
            <a:r>
              <a:rPr lang="en-US" sz="4000" dirty="0">
                <a:solidFill>
                  <a:srgbClr val="FF0000"/>
                </a:solidFill>
              </a:rPr>
              <a:t>increasing.                                                    </a:t>
            </a:r>
            <a:r>
              <a:rPr lang="en-US" sz="3600" dirty="0">
                <a:solidFill>
                  <a:srgbClr val="FF0000"/>
                </a:solidFill>
              </a:rPr>
              <a:t>Do this </a:t>
            </a:r>
            <a:r>
              <a:rPr lang="en-US" sz="3600" dirty="0">
                <a:solidFill>
                  <a:srgbClr val="FF0000"/>
                </a:solidFill>
                <a:latin typeface="Times New Roman" panose="02020603050405020304" pitchFamily="18" charset="0"/>
                <a:cs typeface="Times New Roman" panose="02020603050405020304" pitchFamily="18" charset="0"/>
              </a:rPr>
              <a:t>→</a:t>
            </a:r>
            <a:endParaRPr lang="en-US" sz="3600" dirty="0">
              <a:solidFill>
                <a:srgbClr val="FF0000"/>
              </a:solidFill>
            </a:endParaRPr>
          </a:p>
        </p:txBody>
      </p:sp>
      <p:graphicFrame>
        <p:nvGraphicFramePr>
          <p:cNvPr id="3" name="Table 3">
            <a:extLst>
              <a:ext uri="{FF2B5EF4-FFF2-40B4-BE49-F238E27FC236}">
                <a16:creationId xmlns:a16="http://schemas.microsoft.com/office/drawing/2014/main" id="{F42C9485-C554-D9A8-C74C-F16E499E3B38}"/>
              </a:ext>
            </a:extLst>
          </p:cNvPr>
          <p:cNvGraphicFramePr>
            <a:graphicFrameLocks noGrp="1"/>
          </p:cNvGraphicFramePr>
          <p:nvPr>
            <p:extLst>
              <p:ext uri="{D42A27DB-BD31-4B8C-83A1-F6EECF244321}">
                <p14:modId xmlns:p14="http://schemas.microsoft.com/office/powerpoint/2010/main" val="2484139347"/>
              </p:ext>
            </p:extLst>
          </p:nvPr>
        </p:nvGraphicFramePr>
        <p:xfrm>
          <a:off x="10617693" y="3045616"/>
          <a:ext cx="1397740" cy="3532740"/>
        </p:xfrm>
        <a:graphic>
          <a:graphicData uri="http://schemas.openxmlformats.org/drawingml/2006/table">
            <a:tbl>
              <a:tblPr firstRow="1" bandRow="1">
                <a:tableStyleId>{5C22544A-7EE6-4342-B048-85BDC9FD1C3A}</a:tableStyleId>
              </a:tblPr>
              <a:tblGrid>
                <a:gridCol w="1397740">
                  <a:extLst>
                    <a:ext uri="{9D8B030D-6E8A-4147-A177-3AD203B41FA5}">
                      <a16:colId xmlns:a16="http://schemas.microsoft.com/office/drawing/2014/main" val="3636175340"/>
                    </a:ext>
                  </a:extLst>
                </a:gridCol>
              </a:tblGrid>
              <a:tr h="706548">
                <a:tc>
                  <a:txBody>
                    <a:bodyPr/>
                    <a:lstStyle/>
                    <a:p>
                      <a:pPr algn="ctr"/>
                      <a:r>
                        <a:rPr lang="en-US" sz="2000" b="0" dirty="0">
                          <a:solidFill>
                            <a:srgbClr val="FF0000"/>
                          </a:solidFill>
                          <a:latin typeface="Times New Roman" panose="02020603050405020304" pitchFamily="18" charset="0"/>
                          <a:cs typeface="Times New Roman" panose="02020603050405020304" pitchFamily="18" charset="0"/>
                        </a:rPr>
                        <a:t>Group 15</a:t>
                      </a:r>
                      <a:br>
                        <a:rPr lang="en-US" sz="2000" b="0" dirty="0">
                          <a:solidFill>
                            <a:srgbClr val="FF0000"/>
                          </a:solidFill>
                          <a:latin typeface="Times New Roman" panose="02020603050405020304" pitchFamily="18" charset="0"/>
                          <a:cs typeface="Times New Roman" panose="02020603050405020304" pitchFamily="18" charset="0"/>
                        </a:rPr>
                      </a:br>
                      <a:r>
                        <a:rPr lang="en-US" sz="2000" b="0" dirty="0">
                          <a:solidFill>
                            <a:srgbClr val="FF0000"/>
                          </a:solidFill>
                          <a:latin typeface="Times New Roman" panose="02020603050405020304" pitchFamily="18" charset="0"/>
                          <a:cs typeface="Times New Roman" panose="02020603050405020304" pitchFamily="18" charset="0"/>
                        </a:rPr>
                        <a:t>radius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8615123"/>
                  </a:ext>
                </a:extLst>
              </a:tr>
              <a:tr h="706548">
                <a:tc>
                  <a:txBody>
                    <a:bodyPr/>
                    <a:lstStyle/>
                    <a:p>
                      <a:pPr algn="r"/>
                      <a:r>
                        <a:rPr lang="en-US" sz="2000" b="0" dirty="0">
                          <a:solidFill>
                            <a:srgbClr val="FF0000"/>
                          </a:solidFill>
                          <a:latin typeface="Times New Roman" panose="02020603050405020304" pitchFamily="18" charset="0"/>
                          <a:cs typeface="Times New Roman" panose="02020603050405020304" pitchFamily="18" charset="0"/>
                        </a:rPr>
                        <a:t>C 75 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409677"/>
                  </a:ext>
                </a:extLst>
              </a:tr>
              <a:tr h="706548">
                <a:tc>
                  <a:txBody>
                    <a:bodyPr/>
                    <a:lstStyle/>
                    <a:p>
                      <a:pPr algn="r"/>
                      <a:r>
                        <a:rPr lang="en-US" sz="2000" b="0" dirty="0">
                          <a:solidFill>
                            <a:srgbClr val="FF0000"/>
                          </a:solidFill>
                          <a:latin typeface="Times New Roman" panose="02020603050405020304" pitchFamily="18" charset="0"/>
                          <a:cs typeface="Times New Roman" panose="02020603050405020304" pitchFamily="18" charset="0"/>
                        </a:rPr>
                        <a:t>Si 114 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8011622"/>
                  </a:ext>
                </a:extLst>
              </a:tr>
              <a:tr h="706548">
                <a:tc>
                  <a:txBody>
                    <a:bodyPr/>
                    <a:lstStyle/>
                    <a:p>
                      <a:pPr algn="r"/>
                      <a:r>
                        <a:rPr lang="en-US" sz="2000" b="0" dirty="0">
                          <a:solidFill>
                            <a:srgbClr val="FF0000"/>
                          </a:solidFill>
                          <a:latin typeface="Times New Roman" panose="02020603050405020304" pitchFamily="18" charset="0"/>
                          <a:cs typeface="Times New Roman" panose="02020603050405020304" pitchFamily="18" charset="0"/>
                        </a:rPr>
                        <a:t>Ge 120 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0745118"/>
                  </a:ext>
                </a:extLst>
              </a:tr>
              <a:tr h="706548">
                <a:tc>
                  <a:txBody>
                    <a:bodyPr/>
                    <a:lstStyle/>
                    <a:p>
                      <a:pPr algn="r"/>
                      <a:r>
                        <a:rPr lang="en-US" sz="2000" b="0" dirty="0">
                          <a:solidFill>
                            <a:srgbClr val="FF0000"/>
                          </a:solidFill>
                          <a:latin typeface="Times New Roman" panose="02020603050405020304" pitchFamily="18" charset="0"/>
                          <a:cs typeface="Times New Roman" panose="02020603050405020304" pitchFamily="18" charset="0"/>
                        </a:rPr>
                        <a:t>Sn 140 pm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65441"/>
                  </a:ext>
                </a:extLst>
              </a:tr>
            </a:tbl>
          </a:graphicData>
        </a:graphic>
      </p:graphicFrame>
    </p:spTree>
    <p:extLst>
      <p:ext uri="{BB962C8B-B14F-4D97-AF65-F5344CB8AC3E}">
        <p14:creationId xmlns:p14="http://schemas.microsoft.com/office/powerpoint/2010/main" val="55463018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954107"/>
          </a:xfrm>
          <a:prstGeom prst="rect">
            <a:avLst/>
          </a:prstGeom>
          <a:noFill/>
        </p:spPr>
        <p:txBody>
          <a:bodyPr wrap="square" rtlCol="0">
            <a:spAutoFit/>
          </a:bodyPr>
          <a:lstStyle/>
          <a:p>
            <a:r>
              <a:rPr lang="en-US" sz="2800" dirty="0"/>
              <a:t>54  State, in terms of electron configuration, why silicon and germanium </a:t>
            </a:r>
            <a:br>
              <a:rPr lang="en-US" sz="2800" dirty="0"/>
            </a:br>
            <a:r>
              <a:rPr lang="en-US" sz="2800" dirty="0"/>
              <a:t>       both form tetrachloride compounds.</a:t>
            </a:r>
            <a:endParaRPr lang="en-US" sz="3600" dirty="0"/>
          </a:p>
        </p:txBody>
      </p:sp>
    </p:spTree>
    <p:extLst>
      <p:ext uri="{BB962C8B-B14F-4D97-AF65-F5344CB8AC3E}">
        <p14:creationId xmlns:p14="http://schemas.microsoft.com/office/powerpoint/2010/main" val="317577190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4154984"/>
          </a:xfrm>
          <a:prstGeom prst="rect">
            <a:avLst/>
          </a:prstGeom>
          <a:noFill/>
        </p:spPr>
        <p:txBody>
          <a:bodyPr wrap="square" rtlCol="0">
            <a:spAutoFit/>
          </a:bodyPr>
          <a:lstStyle/>
          <a:p>
            <a:r>
              <a:rPr lang="en-US" sz="2800" dirty="0"/>
              <a:t>54  State, in terms of electron configuration, why silicon and germanium </a:t>
            </a:r>
            <a:br>
              <a:rPr lang="en-US" sz="2800" dirty="0"/>
            </a:br>
            <a:r>
              <a:rPr lang="en-US" sz="2800" dirty="0"/>
              <a:t>       both form tetrachloride compounds.</a:t>
            </a:r>
            <a:br>
              <a:rPr lang="en-US" sz="2800" dirty="0"/>
            </a:br>
            <a:br>
              <a:rPr lang="en-US" sz="2800" dirty="0"/>
            </a:br>
            <a:r>
              <a:rPr lang="en-US" sz="3600" dirty="0">
                <a:solidFill>
                  <a:srgbClr val="FF0000"/>
                </a:solidFill>
              </a:rPr>
              <a:t>Si has an electron configuration of 2-8-4 </a:t>
            </a:r>
            <a:br>
              <a:rPr lang="en-US" sz="3600" dirty="0">
                <a:solidFill>
                  <a:srgbClr val="FF0000"/>
                </a:solidFill>
              </a:rPr>
            </a:br>
            <a:r>
              <a:rPr lang="en-US" sz="3600" dirty="0">
                <a:solidFill>
                  <a:srgbClr val="FF0000"/>
                </a:solidFill>
              </a:rPr>
              <a:t>it must make 4 bonds to get an octet.</a:t>
            </a:r>
          </a:p>
          <a:p>
            <a:endParaRPr lang="en-US" sz="3600" dirty="0">
              <a:solidFill>
                <a:srgbClr val="FF0000"/>
              </a:solidFill>
            </a:endParaRPr>
          </a:p>
          <a:p>
            <a:r>
              <a:rPr lang="en-US" sz="3600" dirty="0">
                <a:solidFill>
                  <a:srgbClr val="FF0000"/>
                </a:solidFill>
              </a:rPr>
              <a:t>Ge has an electron configuration of 2-8-18-4 </a:t>
            </a:r>
            <a:br>
              <a:rPr lang="en-US" sz="3600" dirty="0">
                <a:solidFill>
                  <a:srgbClr val="FF0000"/>
                </a:solidFill>
              </a:rPr>
            </a:br>
            <a:r>
              <a:rPr lang="en-US" sz="3600" dirty="0">
                <a:solidFill>
                  <a:srgbClr val="FF0000"/>
                </a:solidFill>
              </a:rPr>
              <a:t>it must make 4 bonds to get an octet as well.  </a:t>
            </a:r>
            <a:endParaRPr lang="en-US" sz="4400" dirty="0"/>
          </a:p>
        </p:txBody>
      </p:sp>
    </p:spTree>
    <p:extLst>
      <p:ext uri="{BB962C8B-B14F-4D97-AF65-F5344CB8AC3E}">
        <p14:creationId xmlns:p14="http://schemas.microsoft.com/office/powerpoint/2010/main" val="268964630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3354765"/>
          </a:xfrm>
          <a:prstGeom prst="rect">
            <a:avLst/>
          </a:prstGeom>
          <a:noFill/>
        </p:spPr>
        <p:txBody>
          <a:bodyPr wrap="square" rtlCol="0">
            <a:spAutoFit/>
          </a:bodyPr>
          <a:lstStyle/>
          <a:p>
            <a:r>
              <a:rPr lang="en-US" sz="2800" dirty="0"/>
              <a:t>The equation below represents the reaction between ammonia and hydrogen chloride. </a:t>
            </a:r>
          </a:p>
          <a:p>
            <a:pPr algn="ctr"/>
            <a:r>
              <a:rPr lang="en-US" sz="4400" dirty="0"/>
              <a:t>NH</a:t>
            </a:r>
            <a:r>
              <a:rPr lang="en-US" sz="4400" baseline="-25000" dirty="0"/>
              <a:t>3(G)     </a:t>
            </a:r>
            <a:r>
              <a:rPr lang="en-US" sz="4400" dirty="0"/>
              <a:t>+     HCl</a:t>
            </a:r>
            <a:r>
              <a:rPr lang="en-US" sz="4400" baseline="-25000" dirty="0"/>
              <a:t>(G)  </a:t>
            </a:r>
            <a:r>
              <a:rPr lang="en-US" sz="4400" dirty="0"/>
              <a:t> </a:t>
            </a:r>
            <a:r>
              <a:rPr lang="en-US" sz="4400" dirty="0">
                <a:latin typeface="Times New Roman" panose="02020603050405020304" pitchFamily="18" charset="0"/>
                <a:cs typeface="Times New Roman" panose="02020603050405020304" pitchFamily="18" charset="0"/>
              </a:rPr>
              <a:t>→  </a:t>
            </a:r>
            <a:r>
              <a:rPr lang="en-US" sz="4400" dirty="0"/>
              <a:t> NH</a:t>
            </a:r>
            <a:r>
              <a:rPr lang="en-US" sz="4400" baseline="-25000" dirty="0"/>
              <a:t>4</a:t>
            </a:r>
            <a:r>
              <a:rPr lang="en-US" sz="4400" dirty="0"/>
              <a:t>Cl</a:t>
            </a:r>
            <a:r>
              <a:rPr lang="en-US" sz="4400" baseline="-25000" dirty="0"/>
              <a:t>(S)</a:t>
            </a:r>
            <a:r>
              <a:rPr lang="en-US" sz="4400" dirty="0"/>
              <a:t> </a:t>
            </a:r>
          </a:p>
          <a:p>
            <a:r>
              <a:rPr lang="en-US" sz="2000" dirty="0"/>
              <a:t>                                            compound 1                       compound 2 </a:t>
            </a:r>
            <a:br>
              <a:rPr lang="en-US" sz="2000" dirty="0"/>
            </a:br>
            <a:endParaRPr lang="en-US" sz="2000" dirty="0"/>
          </a:p>
          <a:p>
            <a:r>
              <a:rPr lang="en-US" sz="3600" dirty="0"/>
              <a:t>55 Explain, in terms of distribution of charge, why a molecule </a:t>
            </a:r>
            <a:br>
              <a:rPr lang="en-US" sz="3600" dirty="0"/>
            </a:br>
            <a:r>
              <a:rPr lang="en-US" sz="3600" dirty="0"/>
              <a:t>      of compound 1 is polar.</a:t>
            </a:r>
            <a:endParaRPr lang="en-US" sz="4400" dirty="0"/>
          </a:p>
        </p:txBody>
      </p:sp>
    </p:spTree>
    <p:extLst>
      <p:ext uri="{BB962C8B-B14F-4D97-AF65-F5344CB8AC3E}">
        <p14:creationId xmlns:p14="http://schemas.microsoft.com/office/powerpoint/2010/main" val="327434251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6678751"/>
          </a:xfrm>
          <a:prstGeom prst="rect">
            <a:avLst/>
          </a:prstGeom>
          <a:noFill/>
        </p:spPr>
        <p:txBody>
          <a:bodyPr wrap="square" rtlCol="0">
            <a:spAutoFit/>
          </a:bodyPr>
          <a:lstStyle/>
          <a:p>
            <a:r>
              <a:rPr lang="en-US" sz="2800" dirty="0"/>
              <a:t>The equation below represents the reaction between ammonia and hydrogen chloride. </a:t>
            </a:r>
          </a:p>
          <a:p>
            <a:pPr algn="ctr"/>
            <a:r>
              <a:rPr lang="en-US" sz="4400" dirty="0"/>
              <a:t>NH</a:t>
            </a:r>
            <a:r>
              <a:rPr lang="en-US" sz="4400" baseline="-25000" dirty="0"/>
              <a:t>3(G)     </a:t>
            </a:r>
            <a:r>
              <a:rPr lang="en-US" sz="4400" dirty="0"/>
              <a:t>+     HCl</a:t>
            </a:r>
            <a:r>
              <a:rPr lang="en-US" sz="4400" baseline="-25000" dirty="0"/>
              <a:t>(G)  </a:t>
            </a:r>
            <a:r>
              <a:rPr lang="en-US" sz="4400" dirty="0"/>
              <a:t> </a:t>
            </a:r>
            <a:r>
              <a:rPr lang="en-US" sz="4400" dirty="0">
                <a:latin typeface="Times New Roman" panose="02020603050405020304" pitchFamily="18" charset="0"/>
                <a:cs typeface="Times New Roman" panose="02020603050405020304" pitchFamily="18" charset="0"/>
              </a:rPr>
              <a:t>→  </a:t>
            </a:r>
            <a:r>
              <a:rPr lang="en-US" sz="4400" dirty="0"/>
              <a:t> NH</a:t>
            </a:r>
            <a:r>
              <a:rPr lang="en-US" sz="4400" baseline="-25000" dirty="0"/>
              <a:t>4</a:t>
            </a:r>
            <a:r>
              <a:rPr lang="en-US" sz="4400" dirty="0"/>
              <a:t>Cl</a:t>
            </a:r>
            <a:r>
              <a:rPr lang="en-US" sz="4400" baseline="-25000" dirty="0"/>
              <a:t>(S)</a:t>
            </a:r>
            <a:r>
              <a:rPr lang="en-US" sz="4400" dirty="0"/>
              <a:t> </a:t>
            </a:r>
          </a:p>
          <a:p>
            <a:r>
              <a:rPr lang="en-US" sz="2000" dirty="0"/>
              <a:t>                                            compound 1                       compound 2 </a:t>
            </a:r>
            <a:br>
              <a:rPr lang="en-US" sz="2000" dirty="0"/>
            </a:br>
            <a:endParaRPr lang="en-US" sz="2000" dirty="0"/>
          </a:p>
          <a:p>
            <a:r>
              <a:rPr lang="en-US" sz="3600" dirty="0"/>
              <a:t>55 Explain, in terms of distribution of charge, why a molecule </a:t>
            </a:r>
            <a:br>
              <a:rPr lang="en-US" sz="3600" dirty="0"/>
            </a:br>
            <a:r>
              <a:rPr lang="en-US" sz="3600" dirty="0"/>
              <a:t>      of compound 1 is polar.</a:t>
            </a:r>
            <a:br>
              <a:rPr lang="en-US" sz="3600" dirty="0"/>
            </a:br>
            <a:br>
              <a:rPr lang="en-US" sz="3600" dirty="0"/>
            </a:br>
            <a:r>
              <a:rPr lang="en-US" sz="3600" dirty="0">
                <a:solidFill>
                  <a:srgbClr val="FF0000"/>
                </a:solidFill>
              </a:rPr>
              <a:t>NH</a:t>
            </a:r>
            <a:r>
              <a:rPr lang="en-US" sz="3600" baseline="-25000" dirty="0">
                <a:solidFill>
                  <a:srgbClr val="FF0000"/>
                </a:solidFill>
              </a:rPr>
              <a:t>3</a:t>
            </a:r>
            <a:r>
              <a:rPr lang="en-US" sz="3600" dirty="0">
                <a:solidFill>
                  <a:srgbClr val="FF0000"/>
                </a:solidFill>
              </a:rPr>
              <a:t> can be drawn like this </a:t>
            </a:r>
            <a:r>
              <a:rPr lang="en-US" sz="3600" dirty="0">
                <a:solidFill>
                  <a:srgbClr val="FF0000"/>
                </a:solidFill>
                <a:latin typeface="Times New Roman" panose="02020603050405020304" pitchFamily="18" charset="0"/>
                <a:cs typeface="Times New Roman" panose="02020603050405020304" pitchFamily="18" charset="0"/>
              </a:rPr>
              <a:t>→ </a:t>
            </a:r>
            <a:br>
              <a:rPr lang="en-US" sz="3600" dirty="0">
                <a:solidFill>
                  <a:srgbClr val="FF0000"/>
                </a:solidFill>
                <a:latin typeface="Times New Roman" panose="02020603050405020304" pitchFamily="18" charset="0"/>
                <a:cs typeface="Times New Roman" panose="02020603050405020304" pitchFamily="18" charset="0"/>
              </a:rPr>
            </a:br>
            <a:br>
              <a:rPr lang="en-US" sz="3600" dirty="0">
                <a:solidFill>
                  <a:srgbClr val="FF0000"/>
                </a:solidFill>
                <a:latin typeface="Times New Roman" panose="02020603050405020304" pitchFamily="18" charset="0"/>
                <a:cs typeface="Times New Roman" panose="02020603050405020304" pitchFamily="18" charset="0"/>
              </a:rPr>
            </a:br>
            <a:br>
              <a:rPr lang="en-US" sz="3600" dirty="0">
                <a:solidFill>
                  <a:srgbClr val="FF0000"/>
                </a:solidFill>
                <a:latin typeface="Times New Roman" panose="02020603050405020304" pitchFamily="18" charset="0"/>
                <a:cs typeface="Times New Roman" panose="02020603050405020304" pitchFamily="18" charset="0"/>
              </a:rPr>
            </a:br>
            <a:br>
              <a:rPr lang="en-US" sz="3600" dirty="0">
                <a:solidFill>
                  <a:srgbClr val="FF0000"/>
                </a:solidFill>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It does NOT have radial symmetry; it is a polar molecule.  </a:t>
            </a:r>
            <a:endParaRPr lang="en-US" sz="4400" dirty="0">
              <a:solidFill>
                <a:srgbClr val="FF0000"/>
              </a:solidFill>
            </a:endParaRPr>
          </a:p>
        </p:txBody>
      </p:sp>
      <p:pic>
        <p:nvPicPr>
          <p:cNvPr id="1026" name="Picture 2">
            <a:extLst>
              <a:ext uri="{FF2B5EF4-FFF2-40B4-BE49-F238E27FC236}">
                <a16:creationId xmlns:a16="http://schemas.microsoft.com/office/drawing/2014/main" id="{FA950C00-0646-1B8A-B8EE-BAFB94AE467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544" r="67740" b="12803"/>
          <a:stretch/>
        </p:blipFill>
        <p:spPr bwMode="auto">
          <a:xfrm>
            <a:off x="6443942" y="3011650"/>
            <a:ext cx="2540260" cy="2341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510759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3354765"/>
          </a:xfrm>
          <a:prstGeom prst="rect">
            <a:avLst/>
          </a:prstGeom>
          <a:noFill/>
        </p:spPr>
        <p:txBody>
          <a:bodyPr wrap="square" rtlCol="0">
            <a:spAutoFit/>
          </a:bodyPr>
          <a:lstStyle/>
          <a:p>
            <a:r>
              <a:rPr lang="en-US" sz="2800" dirty="0"/>
              <a:t>The equation below represents the reaction between ammonia and hydrogen chloride. </a:t>
            </a:r>
          </a:p>
          <a:p>
            <a:pPr algn="ctr"/>
            <a:r>
              <a:rPr lang="en-US" sz="4400" dirty="0"/>
              <a:t>NH</a:t>
            </a:r>
            <a:r>
              <a:rPr lang="en-US" sz="4400" baseline="-25000" dirty="0"/>
              <a:t>3(G)     </a:t>
            </a:r>
            <a:r>
              <a:rPr lang="en-US" sz="4400" dirty="0"/>
              <a:t>+     HCl</a:t>
            </a:r>
            <a:r>
              <a:rPr lang="en-US" sz="4400" baseline="-25000" dirty="0"/>
              <a:t>(G)  </a:t>
            </a:r>
            <a:r>
              <a:rPr lang="en-US" sz="4400" dirty="0"/>
              <a:t> </a:t>
            </a:r>
            <a:r>
              <a:rPr lang="en-US" sz="4400" dirty="0">
                <a:latin typeface="Times New Roman" panose="02020603050405020304" pitchFamily="18" charset="0"/>
                <a:cs typeface="Times New Roman" panose="02020603050405020304" pitchFamily="18" charset="0"/>
              </a:rPr>
              <a:t>→  </a:t>
            </a:r>
            <a:r>
              <a:rPr lang="en-US" sz="4400" dirty="0"/>
              <a:t> NH</a:t>
            </a:r>
            <a:r>
              <a:rPr lang="en-US" sz="4400" baseline="-25000" dirty="0"/>
              <a:t>4</a:t>
            </a:r>
            <a:r>
              <a:rPr lang="en-US" sz="4400" dirty="0"/>
              <a:t>Cl</a:t>
            </a:r>
            <a:r>
              <a:rPr lang="en-US" sz="4400" baseline="-25000" dirty="0"/>
              <a:t>(S)</a:t>
            </a:r>
            <a:r>
              <a:rPr lang="en-US" sz="4400" dirty="0"/>
              <a:t> </a:t>
            </a:r>
          </a:p>
          <a:p>
            <a:r>
              <a:rPr lang="en-US" sz="2000" dirty="0"/>
              <a:t>                                            compound 1                       compound 2 </a:t>
            </a:r>
            <a:br>
              <a:rPr lang="en-US" sz="2000" dirty="0"/>
            </a:br>
            <a:endParaRPr lang="en-US" sz="2000" dirty="0"/>
          </a:p>
          <a:p>
            <a:r>
              <a:rPr lang="en-US" sz="3600" dirty="0"/>
              <a:t>56  Draw a Lewis electron-dot diagram for a molecule </a:t>
            </a:r>
            <a:br>
              <a:rPr lang="en-US" sz="3600" dirty="0"/>
            </a:br>
            <a:r>
              <a:rPr lang="en-US" sz="3600" dirty="0"/>
              <a:t>       of compound 2.</a:t>
            </a:r>
            <a:endParaRPr lang="en-US" sz="4400" dirty="0"/>
          </a:p>
        </p:txBody>
      </p:sp>
    </p:spTree>
    <p:extLst>
      <p:ext uri="{BB962C8B-B14F-4D97-AF65-F5344CB8AC3E}">
        <p14:creationId xmlns:p14="http://schemas.microsoft.com/office/powerpoint/2010/main" val="223797423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4585871"/>
          </a:xfrm>
          <a:prstGeom prst="rect">
            <a:avLst/>
          </a:prstGeom>
          <a:noFill/>
        </p:spPr>
        <p:txBody>
          <a:bodyPr wrap="square" rtlCol="0">
            <a:spAutoFit/>
          </a:bodyPr>
          <a:lstStyle/>
          <a:p>
            <a:r>
              <a:rPr lang="en-US" sz="2800" dirty="0"/>
              <a:t>The equation below represents the reaction between ammonia and hydrogen chloride. </a:t>
            </a:r>
          </a:p>
          <a:p>
            <a:pPr algn="ctr"/>
            <a:r>
              <a:rPr lang="en-US" sz="4400" dirty="0"/>
              <a:t>NH</a:t>
            </a:r>
            <a:r>
              <a:rPr lang="en-US" sz="4400" baseline="-25000" dirty="0"/>
              <a:t>3(G)     </a:t>
            </a:r>
            <a:r>
              <a:rPr lang="en-US" sz="4400" dirty="0"/>
              <a:t>+     HCl</a:t>
            </a:r>
            <a:r>
              <a:rPr lang="en-US" sz="4400" baseline="-25000" dirty="0"/>
              <a:t>(G)  </a:t>
            </a:r>
            <a:r>
              <a:rPr lang="en-US" sz="4400" dirty="0"/>
              <a:t> </a:t>
            </a:r>
            <a:r>
              <a:rPr lang="en-US" sz="4400" dirty="0">
                <a:latin typeface="Times New Roman" panose="02020603050405020304" pitchFamily="18" charset="0"/>
                <a:cs typeface="Times New Roman" panose="02020603050405020304" pitchFamily="18" charset="0"/>
              </a:rPr>
              <a:t>→  </a:t>
            </a:r>
            <a:r>
              <a:rPr lang="en-US" sz="4400" dirty="0"/>
              <a:t> NH</a:t>
            </a:r>
            <a:r>
              <a:rPr lang="en-US" sz="4400" baseline="-25000" dirty="0"/>
              <a:t>4</a:t>
            </a:r>
            <a:r>
              <a:rPr lang="en-US" sz="4400" dirty="0"/>
              <a:t>Cl</a:t>
            </a:r>
            <a:r>
              <a:rPr lang="en-US" sz="4400" baseline="-25000" dirty="0"/>
              <a:t>(S)</a:t>
            </a:r>
            <a:r>
              <a:rPr lang="en-US" sz="4400" dirty="0"/>
              <a:t> </a:t>
            </a:r>
          </a:p>
          <a:p>
            <a:r>
              <a:rPr lang="en-US" sz="2000" dirty="0"/>
              <a:t>                                            compound 1                       compound 2 </a:t>
            </a:r>
            <a:br>
              <a:rPr lang="en-US" sz="2000" dirty="0"/>
            </a:br>
            <a:endParaRPr lang="en-US" sz="2000" dirty="0"/>
          </a:p>
          <a:p>
            <a:r>
              <a:rPr lang="en-US" sz="3600" dirty="0"/>
              <a:t>56  Draw a Lewis electron-dot diagram for a molecule </a:t>
            </a:r>
            <a:br>
              <a:rPr lang="en-US" sz="3600" dirty="0"/>
            </a:br>
            <a:r>
              <a:rPr lang="en-US" sz="3600" dirty="0"/>
              <a:t>       of compound 2.</a:t>
            </a:r>
            <a:br>
              <a:rPr lang="en-US" sz="3600" dirty="0"/>
            </a:br>
            <a:br>
              <a:rPr lang="en-US" sz="3600" dirty="0"/>
            </a:br>
            <a:r>
              <a:rPr lang="en-US" sz="3600" dirty="0"/>
              <a:t>      </a:t>
            </a:r>
            <a:r>
              <a:rPr lang="en-US" sz="3600" dirty="0">
                <a:solidFill>
                  <a:srgbClr val="FF0000"/>
                </a:solidFill>
              </a:rPr>
              <a:t>Okay… here it is </a:t>
            </a:r>
            <a:r>
              <a:rPr lang="en-US" sz="3600" dirty="0">
                <a:solidFill>
                  <a:srgbClr val="FF0000"/>
                </a:solidFill>
                <a:latin typeface="Times New Roman" panose="02020603050405020304" pitchFamily="18" charset="0"/>
                <a:cs typeface="Times New Roman" panose="02020603050405020304" pitchFamily="18" charset="0"/>
              </a:rPr>
              <a:t>→</a:t>
            </a:r>
            <a:endParaRPr lang="en-US" sz="4400" dirty="0">
              <a:solidFill>
                <a:srgbClr val="FF0000"/>
              </a:solidFill>
            </a:endParaRPr>
          </a:p>
        </p:txBody>
      </p:sp>
      <p:pic>
        <p:nvPicPr>
          <p:cNvPr id="2050" name="Picture 2" descr="Lewis Structures in Organic Chemistry - Chemistry Steps">
            <a:extLst>
              <a:ext uri="{FF2B5EF4-FFF2-40B4-BE49-F238E27FC236}">
                <a16:creationId xmlns:a16="http://schemas.microsoft.com/office/drawing/2014/main" id="{2033A23F-310A-72CA-D116-C5E7ABEA64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66" t="12542" r="65326" b="16817"/>
          <a:stretch/>
        </p:blipFill>
        <p:spPr bwMode="auto">
          <a:xfrm>
            <a:off x="4772968" y="3429000"/>
            <a:ext cx="4019340" cy="2181687"/>
          </a:xfrm>
          <a:prstGeom prst="rect">
            <a:avLst/>
          </a:prstGeom>
          <a:noFill/>
          <a:ln w="38100">
            <a:solidFill>
              <a:srgbClr val="FF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452778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3354765"/>
          </a:xfrm>
          <a:prstGeom prst="rect">
            <a:avLst/>
          </a:prstGeom>
          <a:noFill/>
        </p:spPr>
        <p:txBody>
          <a:bodyPr wrap="square" rtlCol="0">
            <a:spAutoFit/>
          </a:bodyPr>
          <a:lstStyle/>
          <a:p>
            <a:r>
              <a:rPr lang="en-US" sz="2800" dirty="0"/>
              <a:t>The equation below represents the reaction between ammonia and hydrogen chloride. </a:t>
            </a:r>
          </a:p>
          <a:p>
            <a:pPr algn="ctr"/>
            <a:r>
              <a:rPr lang="en-US" sz="4400" dirty="0"/>
              <a:t>NH</a:t>
            </a:r>
            <a:r>
              <a:rPr lang="en-US" sz="4400" baseline="-25000" dirty="0"/>
              <a:t>3(G)     </a:t>
            </a:r>
            <a:r>
              <a:rPr lang="en-US" sz="4400" dirty="0"/>
              <a:t>+     HCl</a:t>
            </a:r>
            <a:r>
              <a:rPr lang="en-US" sz="4400" baseline="-25000" dirty="0"/>
              <a:t>(G)  </a:t>
            </a:r>
            <a:r>
              <a:rPr lang="en-US" sz="4400" dirty="0"/>
              <a:t> </a:t>
            </a:r>
            <a:r>
              <a:rPr lang="en-US" sz="4400" dirty="0">
                <a:latin typeface="Times New Roman" panose="02020603050405020304" pitchFamily="18" charset="0"/>
                <a:cs typeface="Times New Roman" panose="02020603050405020304" pitchFamily="18" charset="0"/>
              </a:rPr>
              <a:t>→  </a:t>
            </a:r>
            <a:r>
              <a:rPr lang="en-US" sz="4400" dirty="0"/>
              <a:t> NH</a:t>
            </a:r>
            <a:r>
              <a:rPr lang="en-US" sz="4400" baseline="-25000" dirty="0"/>
              <a:t>4</a:t>
            </a:r>
            <a:r>
              <a:rPr lang="en-US" sz="4400" dirty="0"/>
              <a:t>Cl</a:t>
            </a:r>
            <a:r>
              <a:rPr lang="en-US" sz="4400" baseline="-25000" dirty="0"/>
              <a:t>(S)</a:t>
            </a:r>
            <a:r>
              <a:rPr lang="en-US" sz="4400" dirty="0"/>
              <a:t> </a:t>
            </a:r>
          </a:p>
          <a:p>
            <a:r>
              <a:rPr lang="en-US" sz="2000" dirty="0"/>
              <a:t>                                            compound 1                       compound 2 </a:t>
            </a:r>
            <a:br>
              <a:rPr lang="en-US" sz="2000" dirty="0"/>
            </a:br>
            <a:endParaRPr lang="en-US" sz="2000" dirty="0"/>
          </a:p>
          <a:p>
            <a:r>
              <a:rPr lang="en-US" sz="3600" dirty="0"/>
              <a:t>57  Identify the two types of chemical bonds in the </a:t>
            </a:r>
            <a:br>
              <a:rPr lang="en-US" sz="3600" dirty="0"/>
            </a:br>
            <a:r>
              <a:rPr lang="en-US" sz="3600" dirty="0"/>
              <a:t>      product of this reaction.</a:t>
            </a:r>
            <a:endParaRPr lang="en-US" sz="4400" dirty="0"/>
          </a:p>
        </p:txBody>
      </p:sp>
    </p:spTree>
    <p:extLst>
      <p:ext uri="{BB962C8B-B14F-4D97-AF65-F5344CB8AC3E}">
        <p14:creationId xmlns:p14="http://schemas.microsoft.com/office/powerpoint/2010/main" val="3609916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5016758"/>
          </a:xfrm>
          <a:prstGeom prst="rect">
            <a:avLst/>
          </a:prstGeom>
          <a:noFill/>
        </p:spPr>
        <p:txBody>
          <a:bodyPr wrap="square" rtlCol="0">
            <a:spAutoFit/>
          </a:bodyPr>
          <a:lstStyle/>
          <a:p>
            <a:r>
              <a:rPr lang="en-US" sz="2800" dirty="0"/>
              <a:t>The equation below represents the reaction between ammonia and hydrogen chloride. </a:t>
            </a:r>
          </a:p>
          <a:p>
            <a:pPr algn="ctr"/>
            <a:r>
              <a:rPr lang="en-US" sz="4400" dirty="0"/>
              <a:t>NH</a:t>
            </a:r>
            <a:r>
              <a:rPr lang="en-US" sz="4400" baseline="-25000" dirty="0"/>
              <a:t>3(G)     </a:t>
            </a:r>
            <a:r>
              <a:rPr lang="en-US" sz="4400" dirty="0"/>
              <a:t>+     HCl</a:t>
            </a:r>
            <a:r>
              <a:rPr lang="en-US" sz="4400" baseline="-25000" dirty="0"/>
              <a:t>(G)  </a:t>
            </a:r>
            <a:r>
              <a:rPr lang="en-US" sz="4400" dirty="0"/>
              <a:t> </a:t>
            </a:r>
            <a:r>
              <a:rPr lang="en-US" sz="4400" dirty="0">
                <a:latin typeface="Times New Roman" panose="02020603050405020304" pitchFamily="18" charset="0"/>
                <a:cs typeface="Times New Roman" panose="02020603050405020304" pitchFamily="18" charset="0"/>
              </a:rPr>
              <a:t>→  </a:t>
            </a:r>
            <a:r>
              <a:rPr lang="en-US" sz="4400" dirty="0"/>
              <a:t> NH</a:t>
            </a:r>
            <a:r>
              <a:rPr lang="en-US" sz="4400" baseline="-25000" dirty="0"/>
              <a:t>4</a:t>
            </a:r>
            <a:r>
              <a:rPr lang="en-US" sz="4400" dirty="0"/>
              <a:t>Cl</a:t>
            </a:r>
            <a:r>
              <a:rPr lang="en-US" sz="4400" baseline="-25000" dirty="0"/>
              <a:t>(S)</a:t>
            </a:r>
            <a:r>
              <a:rPr lang="en-US" sz="4400" dirty="0"/>
              <a:t> </a:t>
            </a:r>
          </a:p>
          <a:p>
            <a:r>
              <a:rPr lang="en-US" sz="2000" dirty="0"/>
              <a:t>                                            compound 1                       compound 2 </a:t>
            </a:r>
            <a:br>
              <a:rPr lang="en-US" sz="2000" dirty="0"/>
            </a:br>
            <a:endParaRPr lang="en-US" sz="2000" dirty="0"/>
          </a:p>
          <a:p>
            <a:r>
              <a:rPr lang="en-US" sz="3600" dirty="0"/>
              <a:t>57  Identify the two types of chemical bonds in the </a:t>
            </a:r>
            <a:br>
              <a:rPr lang="en-US" sz="3600" dirty="0"/>
            </a:br>
            <a:r>
              <a:rPr lang="en-US" sz="3600" dirty="0"/>
              <a:t>      product of this reaction.</a:t>
            </a:r>
            <a:br>
              <a:rPr lang="en-US" sz="3600" dirty="0"/>
            </a:br>
            <a:br>
              <a:rPr lang="en-US" sz="3600" dirty="0"/>
            </a:br>
            <a:r>
              <a:rPr lang="en-US" sz="3600" dirty="0">
                <a:solidFill>
                  <a:srgbClr val="FF0000"/>
                </a:solidFill>
              </a:rPr>
              <a:t>The product is NH</a:t>
            </a:r>
            <a:r>
              <a:rPr lang="en-US" sz="3600" baseline="-25000" dirty="0">
                <a:solidFill>
                  <a:srgbClr val="FF0000"/>
                </a:solidFill>
              </a:rPr>
              <a:t>4</a:t>
            </a:r>
            <a:r>
              <a:rPr lang="en-US" sz="3600" dirty="0">
                <a:solidFill>
                  <a:srgbClr val="FF0000"/>
                </a:solidFill>
              </a:rPr>
              <a:t>Cl</a:t>
            </a:r>
            <a:r>
              <a:rPr lang="en-US" sz="3600" baseline="-25000" dirty="0">
                <a:solidFill>
                  <a:srgbClr val="FF0000"/>
                </a:solidFill>
              </a:rPr>
              <a:t>(S) </a:t>
            </a:r>
            <a:r>
              <a:rPr lang="en-US" sz="3600" dirty="0">
                <a:solidFill>
                  <a:srgbClr val="FF0000"/>
                </a:solidFill>
              </a:rPr>
              <a:t> </a:t>
            </a:r>
            <a:r>
              <a:rPr lang="en-US" sz="3600" dirty="0">
                <a:solidFill>
                  <a:srgbClr val="FF0000"/>
                </a:solidFill>
                <a:latin typeface="Times New Roman" panose="02020603050405020304" pitchFamily="18" charset="0"/>
                <a:cs typeface="Times New Roman" panose="02020603050405020304" pitchFamily="18" charset="0"/>
              </a:rPr>
              <a:t>–</a:t>
            </a:r>
            <a:r>
              <a:rPr lang="en-US" sz="3600" dirty="0">
                <a:solidFill>
                  <a:srgbClr val="FF0000"/>
                </a:solidFill>
              </a:rPr>
              <a:t> it has ionic bonds (NH</a:t>
            </a:r>
            <a:r>
              <a:rPr lang="en-US" sz="3600" baseline="-25000" dirty="0">
                <a:solidFill>
                  <a:srgbClr val="FF0000"/>
                </a:solidFill>
              </a:rPr>
              <a:t>4</a:t>
            </a:r>
            <a:r>
              <a:rPr lang="en-US" sz="3600" baseline="30000" dirty="0">
                <a:solidFill>
                  <a:srgbClr val="FF0000"/>
                </a:solidFill>
              </a:rPr>
              <a:t>+1</a:t>
            </a:r>
            <a:r>
              <a:rPr lang="en-US" sz="3600" dirty="0">
                <a:solidFill>
                  <a:srgbClr val="FF0000"/>
                </a:solidFill>
              </a:rPr>
              <a:t> to Cl</a:t>
            </a:r>
            <a:r>
              <a:rPr lang="en-US" sz="3600" baseline="30000" dirty="0">
                <a:solidFill>
                  <a:srgbClr val="FF0000"/>
                </a:solidFill>
              </a:rPr>
              <a:t>-1</a:t>
            </a:r>
            <a:r>
              <a:rPr lang="en-US" sz="3600" dirty="0">
                <a:solidFill>
                  <a:srgbClr val="FF0000"/>
                </a:solidFill>
              </a:rPr>
              <a:t>) </a:t>
            </a:r>
            <a:br>
              <a:rPr lang="en-US" sz="3600" dirty="0">
                <a:solidFill>
                  <a:srgbClr val="FF0000"/>
                </a:solidFill>
              </a:rPr>
            </a:br>
            <a:r>
              <a:rPr lang="en-US" sz="3600" dirty="0">
                <a:solidFill>
                  <a:srgbClr val="FF0000"/>
                </a:solidFill>
              </a:rPr>
              <a:t>as well has polar covalent bonds (N to H)</a:t>
            </a:r>
          </a:p>
        </p:txBody>
      </p:sp>
    </p:spTree>
    <p:extLst>
      <p:ext uri="{BB962C8B-B14F-4D97-AF65-F5344CB8AC3E}">
        <p14:creationId xmlns:p14="http://schemas.microsoft.com/office/powerpoint/2010/main" val="266545295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3477875"/>
          </a:xfrm>
          <a:prstGeom prst="rect">
            <a:avLst/>
          </a:prstGeom>
          <a:noFill/>
        </p:spPr>
        <p:txBody>
          <a:bodyPr wrap="square" rtlCol="0">
            <a:spAutoFit/>
          </a:bodyPr>
          <a:lstStyle/>
          <a:p>
            <a:pPr algn="ctr"/>
            <a:r>
              <a:rPr lang="en-US" sz="2800" dirty="0"/>
              <a:t>A sample of helium gas, He</a:t>
            </a:r>
            <a:r>
              <a:rPr lang="en-US" sz="2800" baseline="-25000" dirty="0"/>
              <a:t>(G)</a:t>
            </a:r>
            <a:r>
              <a:rPr lang="en-US" sz="2800" dirty="0"/>
              <a:t>, is placed in a rigid cylinder sealed with </a:t>
            </a:r>
            <a:br>
              <a:rPr lang="en-US" sz="2800" dirty="0"/>
            </a:br>
            <a:r>
              <a:rPr lang="en-US" sz="2800" dirty="0"/>
              <a:t>a movable piston. The temperature of the helium is 25.0°C. </a:t>
            </a:r>
            <a:br>
              <a:rPr lang="en-US" sz="2800" dirty="0"/>
            </a:br>
            <a:r>
              <a:rPr lang="en-US" sz="2800" dirty="0"/>
              <a:t>The volume of the helium is 300. milliliters and the pressure is 0.500 atmosphere. </a:t>
            </a:r>
          </a:p>
          <a:p>
            <a:endParaRPr lang="en-US" sz="2800" dirty="0"/>
          </a:p>
          <a:p>
            <a:r>
              <a:rPr lang="en-US" sz="3600" dirty="0"/>
              <a:t>58 State, in terms of the average distance between the helium atoms, why the density of the gas increases when the piston is pushed farther into the rigid cylinder.</a:t>
            </a:r>
            <a:endParaRPr lang="en-US" sz="5400" dirty="0"/>
          </a:p>
        </p:txBody>
      </p:sp>
    </p:spTree>
    <p:extLst>
      <p:ext uri="{BB962C8B-B14F-4D97-AF65-F5344CB8AC3E}">
        <p14:creationId xmlns:p14="http://schemas.microsoft.com/office/powerpoint/2010/main" val="2427054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6 Which phrase describes the crystal structure and properties of</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two different forms of solid carbon called diamond and</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graphite?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same crystal structure and same properties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same crystal structure and different properties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different crystal structures and different properties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different crystal structures and same properties</a:t>
            </a:r>
          </a:p>
        </p:txBody>
      </p:sp>
    </p:spTree>
    <p:extLst>
      <p:ext uri="{BB962C8B-B14F-4D97-AF65-F5344CB8AC3E}">
        <p14:creationId xmlns:p14="http://schemas.microsoft.com/office/powerpoint/2010/main" val="407991982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6247864"/>
          </a:xfrm>
          <a:prstGeom prst="rect">
            <a:avLst/>
          </a:prstGeom>
          <a:noFill/>
        </p:spPr>
        <p:txBody>
          <a:bodyPr wrap="square" rtlCol="0">
            <a:spAutoFit/>
          </a:bodyPr>
          <a:lstStyle/>
          <a:p>
            <a:pPr algn="ctr"/>
            <a:r>
              <a:rPr lang="en-US" sz="2800" dirty="0"/>
              <a:t>A sample of helium gas, He</a:t>
            </a:r>
            <a:r>
              <a:rPr lang="en-US" sz="2800" baseline="-25000" dirty="0"/>
              <a:t>(G)</a:t>
            </a:r>
            <a:r>
              <a:rPr lang="en-US" sz="2800" dirty="0"/>
              <a:t>, is placed in a rigid cylinder sealed with </a:t>
            </a:r>
            <a:br>
              <a:rPr lang="en-US" sz="2800" dirty="0"/>
            </a:br>
            <a:r>
              <a:rPr lang="en-US" sz="2800" dirty="0"/>
              <a:t>a movable piston. The temperature of the helium is 25.0°C. </a:t>
            </a:r>
            <a:br>
              <a:rPr lang="en-US" sz="2800" dirty="0"/>
            </a:br>
            <a:r>
              <a:rPr lang="en-US" sz="2800" dirty="0"/>
              <a:t>The volume of the helium is 300. milliliters and the pressure is 0.500 atmosphere. </a:t>
            </a:r>
          </a:p>
          <a:p>
            <a:endParaRPr lang="en-US" sz="2800" dirty="0"/>
          </a:p>
          <a:p>
            <a:r>
              <a:rPr lang="en-US" sz="3600" dirty="0"/>
              <a:t>58 State, in terms of the average distance between the helium atoms, why the density of the gas increases when the piston is pushed farther into the rigid cylinder.</a:t>
            </a:r>
            <a:br>
              <a:rPr lang="en-US" sz="3600" dirty="0"/>
            </a:br>
            <a:endParaRPr lang="en-US" sz="3600" dirty="0"/>
          </a:p>
          <a:p>
            <a:r>
              <a:rPr lang="en-US" sz="3600" dirty="0">
                <a:solidFill>
                  <a:srgbClr val="FF0000"/>
                </a:solidFill>
              </a:rPr>
              <a:t>Density is mass divided by volume</a:t>
            </a:r>
          </a:p>
          <a:p>
            <a:r>
              <a:rPr lang="en-US" sz="3600" dirty="0">
                <a:solidFill>
                  <a:srgbClr val="FF0000"/>
                </a:solidFill>
              </a:rPr>
              <a:t>The mass is a constant, but with less volume (higher pressure) the atoms are closer together (smaller volume).  That makes mass divided by volume greater with a smaller volume. </a:t>
            </a:r>
            <a:endParaRPr lang="en-US" sz="5400" dirty="0">
              <a:solidFill>
                <a:srgbClr val="FF0000"/>
              </a:solidFill>
            </a:endParaRPr>
          </a:p>
        </p:txBody>
      </p:sp>
    </p:spTree>
    <p:extLst>
      <p:ext uri="{BB962C8B-B14F-4D97-AF65-F5344CB8AC3E}">
        <p14:creationId xmlns:p14="http://schemas.microsoft.com/office/powerpoint/2010/main" val="85679357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2923877"/>
          </a:xfrm>
          <a:prstGeom prst="rect">
            <a:avLst/>
          </a:prstGeom>
          <a:noFill/>
        </p:spPr>
        <p:txBody>
          <a:bodyPr wrap="square" rtlCol="0">
            <a:spAutoFit/>
          </a:bodyPr>
          <a:lstStyle/>
          <a:p>
            <a:pPr algn="ctr"/>
            <a:r>
              <a:rPr lang="en-US" sz="2800" dirty="0"/>
              <a:t>A sample of helium gas, He</a:t>
            </a:r>
            <a:r>
              <a:rPr lang="en-US" sz="2800" baseline="-25000" dirty="0"/>
              <a:t>(G)</a:t>
            </a:r>
            <a:r>
              <a:rPr lang="en-US" sz="2800" dirty="0"/>
              <a:t>, is placed in a rigid cylinder sealed with </a:t>
            </a:r>
            <a:br>
              <a:rPr lang="en-US" sz="2800" dirty="0"/>
            </a:br>
            <a:r>
              <a:rPr lang="en-US" sz="2800" dirty="0"/>
              <a:t>a movable piston. The temperature of the helium is 25.0°C. </a:t>
            </a:r>
            <a:br>
              <a:rPr lang="en-US" sz="2800" dirty="0"/>
            </a:br>
            <a:r>
              <a:rPr lang="en-US" sz="2800" dirty="0"/>
              <a:t>The volume of the helium is 300. milliliters and the pressure is 0.500 atmosphere. </a:t>
            </a:r>
          </a:p>
          <a:p>
            <a:endParaRPr lang="en-US" sz="2800" dirty="0"/>
          </a:p>
          <a:p>
            <a:r>
              <a:rPr lang="en-US" sz="3600" dirty="0"/>
              <a:t>59 Determine the volume of the helium gas when the pressure is increased to 1.50 atm and the temperature remains at 25.0°C.</a:t>
            </a:r>
            <a:endParaRPr lang="en-US" sz="5400" dirty="0"/>
          </a:p>
        </p:txBody>
      </p:sp>
    </p:spTree>
    <p:extLst>
      <p:ext uri="{BB962C8B-B14F-4D97-AF65-F5344CB8AC3E}">
        <p14:creationId xmlns:p14="http://schemas.microsoft.com/office/powerpoint/2010/main" val="299954335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6247864"/>
          </a:xfrm>
          <a:prstGeom prst="rect">
            <a:avLst/>
          </a:prstGeom>
          <a:noFill/>
        </p:spPr>
        <p:txBody>
          <a:bodyPr wrap="square" rtlCol="0">
            <a:spAutoFit/>
          </a:bodyPr>
          <a:lstStyle/>
          <a:p>
            <a:pPr algn="ctr"/>
            <a:r>
              <a:rPr lang="en-US" sz="2800" dirty="0"/>
              <a:t>A sample of helium gas, He</a:t>
            </a:r>
            <a:r>
              <a:rPr lang="en-US" sz="2800" baseline="-25000" dirty="0"/>
              <a:t>(G)</a:t>
            </a:r>
            <a:r>
              <a:rPr lang="en-US" sz="2800" dirty="0"/>
              <a:t>, is placed in a rigid cylinder sealed with </a:t>
            </a:r>
            <a:br>
              <a:rPr lang="en-US" sz="2800" dirty="0"/>
            </a:br>
            <a:r>
              <a:rPr lang="en-US" sz="2800" dirty="0"/>
              <a:t>a movable piston. The temperature of the helium is 25.0°C. </a:t>
            </a:r>
            <a:br>
              <a:rPr lang="en-US" sz="2800" dirty="0"/>
            </a:br>
            <a:r>
              <a:rPr lang="en-US" sz="2800" dirty="0"/>
              <a:t>The volume of the helium is 300. milliliters and the pressure is 0.500 atmosphere. </a:t>
            </a:r>
          </a:p>
          <a:p>
            <a:endParaRPr lang="en-US" sz="2800" dirty="0"/>
          </a:p>
          <a:p>
            <a:pPr algn="ctr"/>
            <a:r>
              <a:rPr lang="en-US" sz="3600" dirty="0"/>
              <a:t>59 Determine the volume of the helium gas when the pressure is increased to 1.50 atm and the temperature remains at 25.0°C.</a:t>
            </a:r>
            <a:br>
              <a:rPr lang="en-US" sz="3600" dirty="0"/>
            </a:br>
            <a:br>
              <a:rPr lang="en-US" sz="3600" dirty="0"/>
            </a:br>
            <a:r>
              <a:rPr lang="en-US" sz="3600" dirty="0">
                <a:solidFill>
                  <a:srgbClr val="FF0000"/>
                </a:solidFill>
              </a:rPr>
              <a:t>Combined gas law, omit temperature because it is constant.  </a:t>
            </a:r>
            <a:br>
              <a:rPr lang="en-US" sz="3600" dirty="0">
                <a:solidFill>
                  <a:srgbClr val="FF0000"/>
                </a:solidFill>
              </a:rPr>
            </a:br>
            <a:br>
              <a:rPr lang="en-US" sz="3600" dirty="0">
                <a:solidFill>
                  <a:srgbClr val="FF0000"/>
                </a:solidFill>
              </a:rPr>
            </a:br>
            <a:r>
              <a:rPr lang="en-US" sz="3600" dirty="0">
                <a:solidFill>
                  <a:srgbClr val="FF0000"/>
                </a:solidFill>
              </a:rPr>
              <a:t>P</a:t>
            </a:r>
            <a:r>
              <a:rPr lang="en-US" sz="3600" baseline="-25000" dirty="0">
                <a:solidFill>
                  <a:srgbClr val="FF0000"/>
                </a:solidFill>
              </a:rPr>
              <a:t>1</a:t>
            </a:r>
            <a:r>
              <a:rPr lang="en-US" sz="3600" dirty="0">
                <a:solidFill>
                  <a:srgbClr val="FF0000"/>
                </a:solidFill>
              </a:rPr>
              <a:t>V</a:t>
            </a:r>
            <a:r>
              <a:rPr lang="en-US" sz="3600" baseline="-25000" dirty="0">
                <a:solidFill>
                  <a:srgbClr val="FF0000"/>
                </a:solidFill>
              </a:rPr>
              <a:t>1</a:t>
            </a:r>
            <a:r>
              <a:rPr lang="en-US" sz="3600" dirty="0">
                <a:solidFill>
                  <a:srgbClr val="FF0000"/>
                </a:solidFill>
              </a:rPr>
              <a:t> = P</a:t>
            </a:r>
            <a:r>
              <a:rPr lang="en-US" sz="3600" baseline="-25000" dirty="0">
                <a:solidFill>
                  <a:srgbClr val="FF0000"/>
                </a:solidFill>
              </a:rPr>
              <a:t>2</a:t>
            </a:r>
            <a:r>
              <a:rPr lang="en-US" sz="3600" dirty="0">
                <a:solidFill>
                  <a:srgbClr val="FF0000"/>
                </a:solidFill>
              </a:rPr>
              <a:t>V</a:t>
            </a:r>
            <a:r>
              <a:rPr lang="en-US" sz="3600" baseline="-25000" dirty="0">
                <a:solidFill>
                  <a:srgbClr val="FF0000"/>
                </a:solidFill>
              </a:rPr>
              <a:t>2</a:t>
            </a:r>
            <a:br>
              <a:rPr lang="en-US" sz="3600" dirty="0">
                <a:solidFill>
                  <a:srgbClr val="FF0000"/>
                </a:solidFill>
              </a:rPr>
            </a:br>
            <a:r>
              <a:rPr lang="en-US" sz="3600" dirty="0">
                <a:solidFill>
                  <a:srgbClr val="FF0000"/>
                </a:solidFill>
              </a:rPr>
              <a:t>(0.500 atm)(300. mL) = (1.50 atm)(V</a:t>
            </a:r>
            <a:r>
              <a:rPr lang="en-US" sz="3600" baseline="-25000" dirty="0">
                <a:solidFill>
                  <a:srgbClr val="FF0000"/>
                </a:solidFill>
              </a:rPr>
              <a:t>2</a:t>
            </a:r>
            <a:r>
              <a:rPr lang="en-US" sz="3600" dirty="0">
                <a:solidFill>
                  <a:srgbClr val="FF0000"/>
                </a:solidFill>
              </a:rPr>
              <a:t>)</a:t>
            </a:r>
            <a:br>
              <a:rPr lang="en-US" sz="3600" dirty="0">
                <a:solidFill>
                  <a:srgbClr val="FF0000"/>
                </a:solidFill>
              </a:rPr>
            </a:br>
            <a:r>
              <a:rPr lang="en-US" sz="3600" dirty="0">
                <a:solidFill>
                  <a:srgbClr val="FF0000"/>
                </a:solidFill>
              </a:rPr>
              <a:t>100 mL = V</a:t>
            </a:r>
            <a:r>
              <a:rPr lang="en-US" sz="3600" baseline="-25000" dirty="0">
                <a:solidFill>
                  <a:srgbClr val="FF0000"/>
                </a:solidFill>
              </a:rPr>
              <a:t>2</a:t>
            </a:r>
            <a:endParaRPr lang="en-US" sz="5400" baseline="-25000" dirty="0">
              <a:solidFill>
                <a:srgbClr val="FF0000"/>
              </a:solidFill>
            </a:endParaRPr>
          </a:p>
        </p:txBody>
      </p:sp>
    </p:spTree>
    <p:extLst>
      <p:ext uri="{BB962C8B-B14F-4D97-AF65-F5344CB8AC3E}">
        <p14:creationId xmlns:p14="http://schemas.microsoft.com/office/powerpoint/2010/main" val="227131440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4031873"/>
          </a:xfrm>
          <a:prstGeom prst="rect">
            <a:avLst/>
          </a:prstGeom>
          <a:noFill/>
        </p:spPr>
        <p:txBody>
          <a:bodyPr wrap="square" rtlCol="0">
            <a:spAutoFit/>
          </a:bodyPr>
          <a:lstStyle/>
          <a:p>
            <a:pPr algn="ctr"/>
            <a:r>
              <a:rPr lang="en-US" sz="2800" dirty="0"/>
              <a:t>A sample of helium gas, He</a:t>
            </a:r>
            <a:r>
              <a:rPr lang="en-US" sz="2800" baseline="-25000" dirty="0"/>
              <a:t>(G)</a:t>
            </a:r>
            <a:r>
              <a:rPr lang="en-US" sz="2800" dirty="0"/>
              <a:t>, is placed in a rigid cylinder sealed with </a:t>
            </a:r>
            <a:br>
              <a:rPr lang="en-US" sz="2800" dirty="0"/>
            </a:br>
            <a:r>
              <a:rPr lang="en-US" sz="2800" dirty="0"/>
              <a:t>a movable piston. The temperature of the helium is 25.0°C. </a:t>
            </a:r>
            <a:br>
              <a:rPr lang="en-US" sz="2800" dirty="0"/>
            </a:br>
            <a:r>
              <a:rPr lang="en-US" sz="2800" dirty="0"/>
              <a:t>The volume of the helium is 300. milliliters and the pressure is 0.500 atmosphere. </a:t>
            </a:r>
          </a:p>
          <a:p>
            <a:endParaRPr lang="en-US" sz="2800" dirty="0"/>
          </a:p>
          <a:p>
            <a:r>
              <a:rPr lang="en-US" sz="3600" dirty="0"/>
              <a:t>60 Compare the number of helium atoms in the cylinder at a pressure of 0.500 atm to the number of helium atoms in the cylinder when the pressure is increased to 1.50 atm by pushing the piston in.</a:t>
            </a:r>
            <a:endParaRPr lang="en-US" sz="5400" dirty="0"/>
          </a:p>
        </p:txBody>
      </p:sp>
    </p:spTree>
    <p:extLst>
      <p:ext uri="{BB962C8B-B14F-4D97-AF65-F5344CB8AC3E}">
        <p14:creationId xmlns:p14="http://schemas.microsoft.com/office/powerpoint/2010/main" val="94592141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5693866"/>
          </a:xfrm>
          <a:prstGeom prst="rect">
            <a:avLst/>
          </a:prstGeom>
          <a:noFill/>
        </p:spPr>
        <p:txBody>
          <a:bodyPr wrap="square" rtlCol="0">
            <a:spAutoFit/>
          </a:bodyPr>
          <a:lstStyle/>
          <a:p>
            <a:pPr algn="ctr"/>
            <a:r>
              <a:rPr lang="en-US" sz="2800" dirty="0"/>
              <a:t>A sample of helium gas, He</a:t>
            </a:r>
            <a:r>
              <a:rPr lang="en-US" sz="2800" baseline="-25000" dirty="0"/>
              <a:t>(G)</a:t>
            </a:r>
            <a:r>
              <a:rPr lang="en-US" sz="2800" dirty="0"/>
              <a:t>, is placed in a rigid cylinder sealed with </a:t>
            </a:r>
            <a:br>
              <a:rPr lang="en-US" sz="2800" dirty="0"/>
            </a:br>
            <a:r>
              <a:rPr lang="en-US" sz="2800" dirty="0"/>
              <a:t>a movable piston. The temperature of the helium is 25.0°C. </a:t>
            </a:r>
            <a:br>
              <a:rPr lang="en-US" sz="2800" dirty="0"/>
            </a:br>
            <a:r>
              <a:rPr lang="en-US" sz="2800" dirty="0"/>
              <a:t>The volume of the helium is 300. milliliters and the pressure is 0.500 atmosphere. </a:t>
            </a:r>
          </a:p>
          <a:p>
            <a:endParaRPr lang="en-US" sz="2800" dirty="0"/>
          </a:p>
          <a:p>
            <a:r>
              <a:rPr lang="en-US" sz="3600" dirty="0"/>
              <a:t>60 Compare the number of helium atoms in the cylinder at a pressure of 0.500 atm to the number of helium atoms in the cylinder when the pressure is increased to 1.50 atm by pushing the piston in.</a:t>
            </a:r>
          </a:p>
          <a:p>
            <a:endParaRPr lang="en-US" sz="3600" dirty="0"/>
          </a:p>
          <a:p>
            <a:r>
              <a:rPr lang="en-US" sz="3600" dirty="0">
                <a:solidFill>
                  <a:srgbClr val="FF0000"/>
                </a:solidFill>
              </a:rPr>
              <a:t>The number of atoms does not change, there are the same number of atoms at either pressure.  </a:t>
            </a:r>
            <a:endParaRPr lang="en-US" sz="5400" dirty="0">
              <a:solidFill>
                <a:srgbClr val="FF0000"/>
              </a:solidFill>
            </a:endParaRPr>
          </a:p>
        </p:txBody>
      </p:sp>
    </p:spTree>
    <p:extLst>
      <p:ext uri="{BB962C8B-B14F-4D97-AF65-F5344CB8AC3E}">
        <p14:creationId xmlns:p14="http://schemas.microsoft.com/office/powerpoint/2010/main" val="370098771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3046988"/>
          </a:xfrm>
          <a:prstGeom prst="rect">
            <a:avLst/>
          </a:prstGeom>
          <a:noFill/>
        </p:spPr>
        <p:txBody>
          <a:bodyPr wrap="square" rtlCol="0">
            <a:spAutoFit/>
          </a:bodyPr>
          <a:lstStyle/>
          <a:p>
            <a:pPr algn="ctr"/>
            <a:r>
              <a:rPr lang="en-US" sz="2400" dirty="0"/>
              <a:t>During a laboratory activity, a student places 21.0 mL of hydrochloric acid solution, HCl</a:t>
            </a:r>
            <a:r>
              <a:rPr lang="en-US" sz="2400" baseline="-25000" dirty="0"/>
              <a:t>(AQ)</a:t>
            </a:r>
            <a:r>
              <a:rPr lang="en-US" sz="2400" dirty="0"/>
              <a:t>,</a:t>
            </a:r>
            <a:br>
              <a:rPr lang="en-US" sz="2400" dirty="0"/>
            </a:br>
            <a:r>
              <a:rPr lang="en-US" sz="2400" dirty="0"/>
              <a:t> of unknown concentration into a flask. The solution is titrated with 0.125 M NaOH</a:t>
            </a:r>
            <a:r>
              <a:rPr lang="en-US" sz="2400" baseline="-25000" dirty="0"/>
              <a:t>(AQ)</a:t>
            </a:r>
            <a:br>
              <a:rPr lang="en-US" sz="2400" dirty="0"/>
            </a:br>
            <a:r>
              <a:rPr lang="en-US" sz="2400" dirty="0"/>
              <a:t>until the acid is exactly neutralized. The volume of NaOH</a:t>
            </a:r>
            <a:r>
              <a:rPr lang="en-US" sz="2400" baseline="-25000" dirty="0"/>
              <a:t>(AQ)</a:t>
            </a:r>
            <a:r>
              <a:rPr lang="en-US" sz="2400" dirty="0"/>
              <a:t> added is 18.5 milliliters. </a:t>
            </a:r>
            <a:br>
              <a:rPr lang="en-US" sz="2400" dirty="0"/>
            </a:br>
            <a:endParaRPr lang="en-US" sz="2400" dirty="0"/>
          </a:p>
          <a:p>
            <a:pPr algn="ctr"/>
            <a:endParaRPr lang="en-US" sz="2400" dirty="0"/>
          </a:p>
          <a:p>
            <a:r>
              <a:rPr lang="en-US" sz="3600" dirty="0"/>
              <a:t>61 Explain, in terms of ions, why the hydrochloric acid solution can conduct an electric current.</a:t>
            </a:r>
            <a:endParaRPr lang="en-US" sz="6600" dirty="0"/>
          </a:p>
        </p:txBody>
      </p:sp>
    </p:spTree>
    <p:extLst>
      <p:ext uri="{BB962C8B-B14F-4D97-AF65-F5344CB8AC3E}">
        <p14:creationId xmlns:p14="http://schemas.microsoft.com/office/powerpoint/2010/main" val="186501834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5816977"/>
          </a:xfrm>
          <a:prstGeom prst="rect">
            <a:avLst/>
          </a:prstGeom>
          <a:noFill/>
        </p:spPr>
        <p:txBody>
          <a:bodyPr wrap="square" rtlCol="0">
            <a:spAutoFit/>
          </a:bodyPr>
          <a:lstStyle/>
          <a:p>
            <a:pPr algn="ctr"/>
            <a:r>
              <a:rPr lang="en-US" sz="2400" dirty="0"/>
              <a:t>During a laboratory activity, a student places 21.0 mL of hydrochloric acid solution, HCl</a:t>
            </a:r>
            <a:r>
              <a:rPr lang="en-US" sz="2400" baseline="-25000" dirty="0"/>
              <a:t>(AQ)</a:t>
            </a:r>
            <a:r>
              <a:rPr lang="en-US" sz="2400" dirty="0"/>
              <a:t>,</a:t>
            </a:r>
            <a:br>
              <a:rPr lang="en-US" sz="2400" dirty="0"/>
            </a:br>
            <a:r>
              <a:rPr lang="en-US" sz="2400" dirty="0"/>
              <a:t> of unknown concentration into a flask. The solution is titrated with 0.125 M NaOH</a:t>
            </a:r>
            <a:r>
              <a:rPr lang="en-US" sz="2400" baseline="-25000" dirty="0"/>
              <a:t>(AQ)</a:t>
            </a:r>
            <a:br>
              <a:rPr lang="en-US" sz="2400" dirty="0"/>
            </a:br>
            <a:r>
              <a:rPr lang="en-US" sz="2400" dirty="0"/>
              <a:t>until the acid is exactly neutralized. The volume of NaOH</a:t>
            </a:r>
            <a:r>
              <a:rPr lang="en-US" sz="2400" baseline="-25000" dirty="0"/>
              <a:t>(AQ)</a:t>
            </a:r>
            <a:r>
              <a:rPr lang="en-US" sz="2400" dirty="0"/>
              <a:t> added is 18.5 milliliters. </a:t>
            </a:r>
            <a:br>
              <a:rPr lang="en-US" sz="2400" dirty="0"/>
            </a:br>
            <a:endParaRPr lang="en-US" sz="2400" dirty="0"/>
          </a:p>
          <a:p>
            <a:pPr algn="ctr"/>
            <a:endParaRPr lang="en-US" sz="2400" dirty="0"/>
          </a:p>
          <a:p>
            <a:r>
              <a:rPr lang="en-US" sz="3600" dirty="0"/>
              <a:t>61 Explain, in terms of ions, why the hydrochloric acid solution can conduct an electric current. </a:t>
            </a:r>
            <a:br>
              <a:rPr lang="en-US" sz="3600" dirty="0"/>
            </a:br>
            <a:br>
              <a:rPr lang="en-US" sz="3600" dirty="0"/>
            </a:br>
            <a:br>
              <a:rPr lang="en-US" sz="3600" dirty="0"/>
            </a:br>
            <a:r>
              <a:rPr lang="en-US" sz="3600" dirty="0">
                <a:solidFill>
                  <a:srgbClr val="FF0000"/>
                </a:solidFill>
              </a:rPr>
              <a:t>Acids have loose mobile ions in solution, which makes them electrolytes, which means they conduct electricity.  HCl is a strong acid, it dissociates or ionizes nearly 100% in water.  </a:t>
            </a:r>
            <a:endParaRPr lang="en-US" sz="6600" dirty="0"/>
          </a:p>
        </p:txBody>
      </p:sp>
      <p:graphicFrame>
        <p:nvGraphicFramePr>
          <p:cNvPr id="3" name="Table 3">
            <a:extLst>
              <a:ext uri="{FF2B5EF4-FFF2-40B4-BE49-F238E27FC236}">
                <a16:creationId xmlns:a16="http://schemas.microsoft.com/office/drawing/2014/main" id="{EB456533-C148-9BD1-2F5A-CF79CAFFC2B1}"/>
              </a:ext>
            </a:extLst>
          </p:cNvPr>
          <p:cNvGraphicFramePr>
            <a:graphicFrameLocks noGrp="1"/>
          </p:cNvGraphicFramePr>
          <p:nvPr>
            <p:extLst>
              <p:ext uri="{D42A27DB-BD31-4B8C-83A1-F6EECF244321}">
                <p14:modId xmlns:p14="http://schemas.microsoft.com/office/powerpoint/2010/main" val="3372876971"/>
              </p:ext>
            </p:extLst>
          </p:nvPr>
        </p:nvGraphicFramePr>
        <p:xfrm>
          <a:off x="1712404" y="3001228"/>
          <a:ext cx="9606624" cy="1066800"/>
        </p:xfrm>
        <a:graphic>
          <a:graphicData uri="http://schemas.openxmlformats.org/drawingml/2006/table">
            <a:tbl>
              <a:tblPr firstRow="1" bandRow="1">
                <a:tableStyleId>{5C22544A-7EE6-4342-B048-85BDC9FD1C3A}</a:tableStyleId>
              </a:tblPr>
              <a:tblGrid>
                <a:gridCol w="1590089">
                  <a:extLst>
                    <a:ext uri="{9D8B030D-6E8A-4147-A177-3AD203B41FA5}">
                      <a16:colId xmlns:a16="http://schemas.microsoft.com/office/drawing/2014/main" val="3117447708"/>
                    </a:ext>
                  </a:extLst>
                </a:gridCol>
                <a:gridCol w="1233996">
                  <a:extLst>
                    <a:ext uri="{9D8B030D-6E8A-4147-A177-3AD203B41FA5}">
                      <a16:colId xmlns:a16="http://schemas.microsoft.com/office/drawing/2014/main" val="5829483"/>
                    </a:ext>
                  </a:extLst>
                </a:gridCol>
                <a:gridCol w="6782539">
                  <a:extLst>
                    <a:ext uri="{9D8B030D-6E8A-4147-A177-3AD203B41FA5}">
                      <a16:colId xmlns:a16="http://schemas.microsoft.com/office/drawing/2014/main" val="2837378401"/>
                    </a:ext>
                  </a:extLst>
                </a:gridCol>
              </a:tblGrid>
              <a:tr h="1066800">
                <a:tc>
                  <a:txBody>
                    <a:bodyPr/>
                    <a:lstStyle/>
                    <a:p>
                      <a:pPr algn="ctr"/>
                      <a:r>
                        <a:rPr lang="en-US" sz="3200" b="0" dirty="0">
                          <a:solidFill>
                            <a:srgbClr val="FF0000"/>
                          </a:solidFill>
                          <a:latin typeface="Times New Roman" panose="02020603050405020304" pitchFamily="18" charset="0"/>
                          <a:cs typeface="Times New Roman" panose="02020603050405020304" pitchFamily="18" charset="0"/>
                        </a:rPr>
                        <a:t>HCl</a:t>
                      </a:r>
                      <a:r>
                        <a:rPr lang="en-US" sz="3200" b="0" baseline="-25000" dirty="0">
                          <a:solidFill>
                            <a:srgbClr val="FF0000"/>
                          </a:solidFill>
                          <a:latin typeface="Times New Roman" panose="02020603050405020304" pitchFamily="18" charset="0"/>
                          <a:cs typeface="Times New Roman" panose="02020603050405020304" pitchFamily="18" charset="0"/>
                        </a:rPr>
                        <a:t>(G)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rgbClr val="FF0000"/>
                          </a:solidFill>
                          <a:latin typeface="Times New Roman" panose="02020603050405020304" pitchFamily="18" charset="0"/>
                          <a:cs typeface="Times New Roman" panose="02020603050405020304" pitchFamily="18" charset="0"/>
                        </a:rPr>
                        <a:t> </a:t>
                      </a:r>
                      <a:r>
                        <a:rPr lang="en-US" sz="4800" b="0" dirty="0">
                          <a:solidFill>
                            <a:srgbClr val="FF0000"/>
                          </a:solidFill>
                          <a:latin typeface="Times New Roman" panose="02020603050405020304" pitchFamily="18" charset="0"/>
                          <a:cs typeface="Times New Roman" panose="02020603050405020304" pitchFamily="18"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3200" b="0" dirty="0">
                          <a:solidFill>
                            <a:srgbClr val="FF0000"/>
                          </a:solidFill>
                          <a:latin typeface="Times New Roman" panose="02020603050405020304" pitchFamily="18" charset="0"/>
                          <a:cs typeface="Times New Roman" panose="02020603050405020304" pitchFamily="18" charset="0"/>
                        </a:rPr>
                        <a:t>   H</a:t>
                      </a:r>
                      <a:r>
                        <a:rPr lang="en-US" sz="3200" b="0" baseline="30000" dirty="0">
                          <a:solidFill>
                            <a:srgbClr val="FF0000"/>
                          </a:solidFill>
                          <a:latin typeface="Times New Roman" panose="02020603050405020304" pitchFamily="18" charset="0"/>
                          <a:cs typeface="Times New Roman" panose="02020603050405020304" pitchFamily="18" charset="0"/>
                        </a:rPr>
                        <a:t>+1</a:t>
                      </a:r>
                      <a:r>
                        <a:rPr lang="en-US" sz="3200" b="0" baseline="-25000" dirty="0">
                          <a:solidFill>
                            <a:srgbClr val="FF0000"/>
                          </a:solidFill>
                          <a:latin typeface="Times New Roman" panose="02020603050405020304" pitchFamily="18" charset="0"/>
                          <a:cs typeface="Times New Roman" panose="02020603050405020304" pitchFamily="18" charset="0"/>
                        </a:rPr>
                        <a:t>(AQ)  </a:t>
                      </a:r>
                      <a:r>
                        <a:rPr lang="en-US" sz="3200" b="0" dirty="0">
                          <a:solidFill>
                            <a:srgbClr val="FF0000"/>
                          </a:solidFill>
                          <a:latin typeface="Times New Roman" panose="02020603050405020304" pitchFamily="18" charset="0"/>
                          <a:cs typeface="Times New Roman" panose="02020603050405020304" pitchFamily="18" charset="0"/>
                        </a:rPr>
                        <a:t>+ Cl</a:t>
                      </a:r>
                      <a:r>
                        <a:rPr lang="en-US" sz="3200" b="0" baseline="30000" dirty="0">
                          <a:solidFill>
                            <a:srgbClr val="FF0000"/>
                          </a:solidFill>
                          <a:latin typeface="Times New Roman" panose="02020603050405020304" pitchFamily="18" charset="0"/>
                          <a:cs typeface="Times New Roman" panose="02020603050405020304" pitchFamily="18" charset="0"/>
                        </a:rPr>
                        <a:t>-1</a:t>
                      </a:r>
                      <a:r>
                        <a:rPr lang="en-US" sz="3200" b="0" baseline="-25000" dirty="0">
                          <a:solidFill>
                            <a:srgbClr val="FF0000"/>
                          </a:solidFill>
                          <a:latin typeface="Times New Roman" panose="02020603050405020304" pitchFamily="18" charset="0"/>
                          <a:cs typeface="Times New Roman" panose="02020603050405020304" pitchFamily="18" charset="0"/>
                        </a:rPr>
                        <a:t>(AQ)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7296005"/>
                  </a:ext>
                </a:extLst>
              </a:tr>
            </a:tbl>
          </a:graphicData>
        </a:graphic>
      </p:graphicFrame>
      <p:sp>
        <p:nvSpPr>
          <p:cNvPr id="4" name="TextBox 3">
            <a:extLst>
              <a:ext uri="{FF2B5EF4-FFF2-40B4-BE49-F238E27FC236}">
                <a16:creationId xmlns:a16="http://schemas.microsoft.com/office/drawing/2014/main" id="{A0DD43E3-DA98-09CE-6B9C-5D2B41455662}"/>
              </a:ext>
            </a:extLst>
          </p:cNvPr>
          <p:cNvSpPr txBox="1"/>
          <p:nvPr/>
        </p:nvSpPr>
        <p:spPr>
          <a:xfrm>
            <a:off x="3426781" y="3138662"/>
            <a:ext cx="896644" cy="369332"/>
          </a:xfrm>
          <a:prstGeom prst="rect">
            <a:avLst/>
          </a:prstGeom>
          <a:noFill/>
        </p:spPr>
        <p:txBody>
          <a:bodyPr wrap="square" rtlCol="0">
            <a:spAutoFit/>
          </a:bodyPr>
          <a:lstStyle/>
          <a:p>
            <a:pPr algn="ctr"/>
            <a:r>
              <a:rPr lang="en-US" sz="1800" b="0" dirty="0">
                <a:solidFill>
                  <a:srgbClr val="FF0000"/>
                </a:solidFill>
                <a:latin typeface="Times New Roman" panose="02020603050405020304" pitchFamily="18" charset="0"/>
                <a:cs typeface="Times New Roman" panose="02020603050405020304" pitchFamily="18" charset="0"/>
              </a:rPr>
              <a:t>Water</a:t>
            </a:r>
          </a:p>
        </p:txBody>
      </p:sp>
    </p:spTree>
    <p:extLst>
      <p:ext uri="{BB962C8B-B14F-4D97-AF65-F5344CB8AC3E}">
        <p14:creationId xmlns:p14="http://schemas.microsoft.com/office/powerpoint/2010/main" val="106222702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2677656"/>
          </a:xfrm>
          <a:prstGeom prst="rect">
            <a:avLst/>
          </a:prstGeom>
          <a:noFill/>
        </p:spPr>
        <p:txBody>
          <a:bodyPr wrap="square" rtlCol="0">
            <a:spAutoFit/>
          </a:bodyPr>
          <a:lstStyle/>
          <a:p>
            <a:pPr algn="ctr"/>
            <a:r>
              <a:rPr lang="en-US" sz="2400" dirty="0"/>
              <a:t>During a laboratory activity, a student places 21.0 mL of hydrochloric acid solution, HCl</a:t>
            </a:r>
            <a:r>
              <a:rPr lang="en-US" sz="2400" baseline="-25000" dirty="0"/>
              <a:t>(AQ)</a:t>
            </a:r>
            <a:r>
              <a:rPr lang="en-US" sz="2400" dirty="0"/>
              <a:t>,</a:t>
            </a:r>
            <a:br>
              <a:rPr lang="en-US" sz="2400" dirty="0"/>
            </a:br>
            <a:r>
              <a:rPr lang="en-US" sz="2400" dirty="0"/>
              <a:t> of unknown concentration into a flask. The solution is titrated with 0.125 M NaOH</a:t>
            </a:r>
            <a:r>
              <a:rPr lang="en-US" sz="2400" baseline="-25000" dirty="0"/>
              <a:t>(AQ)</a:t>
            </a:r>
            <a:br>
              <a:rPr lang="en-US" sz="2400" dirty="0"/>
            </a:br>
            <a:r>
              <a:rPr lang="en-US" sz="2400" dirty="0"/>
              <a:t>until the acid is exactly neutralized. The volume of NaOH</a:t>
            </a:r>
            <a:r>
              <a:rPr lang="en-US" sz="2400" baseline="-25000" dirty="0"/>
              <a:t>(AQ)</a:t>
            </a:r>
            <a:r>
              <a:rPr lang="en-US" sz="2400" dirty="0"/>
              <a:t> added is 18.5 milliliters. </a:t>
            </a:r>
            <a:br>
              <a:rPr lang="en-US" sz="2400" dirty="0"/>
            </a:br>
            <a:endParaRPr lang="en-US" sz="2400" dirty="0"/>
          </a:p>
          <a:p>
            <a:r>
              <a:rPr lang="en-US" sz="3600" dirty="0"/>
              <a:t>62 Determine the concentration of the HCl</a:t>
            </a:r>
            <a:r>
              <a:rPr lang="en-US" sz="3600" baseline="-25000" dirty="0"/>
              <a:t>(AQ) </a:t>
            </a:r>
            <a:r>
              <a:rPr lang="en-US" sz="3600" dirty="0"/>
              <a:t>solution, </a:t>
            </a:r>
            <a:br>
              <a:rPr lang="en-US" sz="3600" dirty="0"/>
            </a:br>
            <a:r>
              <a:rPr lang="en-US" sz="3600" dirty="0"/>
              <a:t>using the titration data.</a:t>
            </a:r>
            <a:endParaRPr lang="en-US" sz="8800" dirty="0"/>
          </a:p>
        </p:txBody>
      </p:sp>
    </p:spTree>
    <p:extLst>
      <p:ext uri="{BB962C8B-B14F-4D97-AF65-F5344CB8AC3E}">
        <p14:creationId xmlns:p14="http://schemas.microsoft.com/office/powerpoint/2010/main" val="103827164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6524863"/>
          </a:xfrm>
          <a:prstGeom prst="rect">
            <a:avLst/>
          </a:prstGeom>
          <a:noFill/>
        </p:spPr>
        <p:txBody>
          <a:bodyPr wrap="square" rtlCol="0">
            <a:spAutoFit/>
          </a:bodyPr>
          <a:lstStyle/>
          <a:p>
            <a:pPr algn="ctr"/>
            <a:r>
              <a:rPr lang="en-US" sz="2400" dirty="0"/>
              <a:t>During a laboratory activity, a student places 21.0 mL of hydrochloric acid solution, HCl</a:t>
            </a:r>
            <a:r>
              <a:rPr lang="en-US" sz="2400" baseline="-25000" dirty="0"/>
              <a:t>(AQ)</a:t>
            </a:r>
            <a:r>
              <a:rPr lang="en-US" sz="2400" dirty="0"/>
              <a:t>,</a:t>
            </a:r>
            <a:br>
              <a:rPr lang="en-US" sz="2400" dirty="0"/>
            </a:br>
            <a:r>
              <a:rPr lang="en-US" sz="2400" dirty="0"/>
              <a:t> of unknown concentration into a flask. The solution is titrated with 0.125 M NaOH</a:t>
            </a:r>
            <a:r>
              <a:rPr lang="en-US" sz="2400" baseline="-25000" dirty="0"/>
              <a:t>(AQ)</a:t>
            </a:r>
            <a:br>
              <a:rPr lang="en-US" sz="2400" dirty="0"/>
            </a:br>
            <a:r>
              <a:rPr lang="en-US" sz="2400" dirty="0"/>
              <a:t>until the acid is exactly neutralized. The volume of NaOH</a:t>
            </a:r>
            <a:r>
              <a:rPr lang="en-US" sz="2400" baseline="-25000" dirty="0"/>
              <a:t>(AQ)</a:t>
            </a:r>
            <a:r>
              <a:rPr lang="en-US" sz="2400" dirty="0"/>
              <a:t> added is 18.5 milliliters. </a:t>
            </a:r>
            <a:br>
              <a:rPr lang="en-US" sz="2400" dirty="0"/>
            </a:br>
            <a:endParaRPr lang="en-US" sz="2400" dirty="0"/>
          </a:p>
          <a:p>
            <a:r>
              <a:rPr lang="en-US" sz="3600" dirty="0"/>
              <a:t>62 Determine the concentration of the HCl</a:t>
            </a:r>
            <a:r>
              <a:rPr lang="en-US" sz="3600" baseline="-25000" dirty="0"/>
              <a:t>(AQ) </a:t>
            </a:r>
            <a:r>
              <a:rPr lang="en-US" sz="3600" dirty="0"/>
              <a:t>solution, </a:t>
            </a:r>
            <a:br>
              <a:rPr lang="en-US" sz="3600" dirty="0"/>
            </a:br>
            <a:r>
              <a:rPr lang="en-US" sz="3600" dirty="0"/>
              <a:t>using the titration data.</a:t>
            </a:r>
            <a:br>
              <a:rPr lang="en-US" sz="3600" dirty="0"/>
            </a:br>
            <a:r>
              <a:rPr lang="en-US" sz="3600" dirty="0">
                <a:solidFill>
                  <a:srgbClr val="FF0000"/>
                </a:solidFill>
              </a:rPr>
              <a:t>Titration formula on back page of reference tables… </a:t>
            </a:r>
            <a:br>
              <a:rPr lang="en-US" sz="3600" dirty="0">
                <a:solidFill>
                  <a:srgbClr val="FF0000"/>
                </a:solidFill>
              </a:rPr>
            </a:br>
            <a:r>
              <a:rPr lang="en-US" dirty="0">
                <a:solidFill>
                  <a:srgbClr val="FF0000"/>
                </a:solidFill>
              </a:rPr>
              <a:t> </a:t>
            </a:r>
            <a:endParaRPr lang="en-US" sz="3600" dirty="0">
              <a:solidFill>
                <a:srgbClr val="FF0000"/>
              </a:solidFill>
            </a:endParaRPr>
          </a:p>
          <a:p>
            <a:pPr algn="ctr"/>
            <a:r>
              <a:rPr lang="en-US" sz="3600" dirty="0">
                <a:solidFill>
                  <a:srgbClr val="FF0000"/>
                </a:solidFill>
              </a:rPr>
              <a:t>M</a:t>
            </a:r>
            <a:r>
              <a:rPr lang="en-US" sz="3600" baseline="-25000" dirty="0">
                <a:solidFill>
                  <a:srgbClr val="FF0000"/>
                </a:solidFill>
              </a:rPr>
              <a:t>A</a:t>
            </a:r>
            <a:r>
              <a:rPr lang="en-US" sz="3600" dirty="0">
                <a:solidFill>
                  <a:srgbClr val="FF0000"/>
                </a:solidFill>
              </a:rPr>
              <a:t>V</a:t>
            </a:r>
            <a:r>
              <a:rPr lang="en-US" sz="3600" baseline="-25000" dirty="0">
                <a:solidFill>
                  <a:srgbClr val="FF0000"/>
                </a:solidFill>
              </a:rPr>
              <a:t>A</a:t>
            </a:r>
            <a:r>
              <a:rPr lang="en-US" sz="3600" dirty="0">
                <a:solidFill>
                  <a:srgbClr val="FF0000"/>
                </a:solidFill>
              </a:rPr>
              <a:t> = M</a:t>
            </a:r>
            <a:r>
              <a:rPr lang="en-US" sz="3600" baseline="-25000" dirty="0">
                <a:solidFill>
                  <a:srgbClr val="FF0000"/>
                </a:solidFill>
              </a:rPr>
              <a:t>B</a:t>
            </a:r>
            <a:r>
              <a:rPr lang="en-US" sz="3600" dirty="0">
                <a:solidFill>
                  <a:srgbClr val="FF0000"/>
                </a:solidFill>
              </a:rPr>
              <a:t>V</a:t>
            </a:r>
            <a:r>
              <a:rPr lang="en-US" sz="3600" baseline="-25000" dirty="0">
                <a:solidFill>
                  <a:srgbClr val="FF0000"/>
                </a:solidFill>
              </a:rPr>
              <a:t>B</a:t>
            </a:r>
            <a:br>
              <a:rPr lang="en-US" sz="3600" baseline="-25000" dirty="0">
                <a:solidFill>
                  <a:srgbClr val="FF0000"/>
                </a:solidFill>
              </a:rPr>
            </a:br>
            <a:r>
              <a:rPr lang="en-US" sz="3600" dirty="0">
                <a:solidFill>
                  <a:srgbClr val="FF0000"/>
                </a:solidFill>
              </a:rPr>
              <a:t>(M</a:t>
            </a:r>
            <a:r>
              <a:rPr lang="en-US" sz="3600" baseline="-25000" dirty="0">
                <a:solidFill>
                  <a:srgbClr val="FF0000"/>
                </a:solidFill>
              </a:rPr>
              <a:t>A</a:t>
            </a:r>
            <a:r>
              <a:rPr lang="en-US" sz="3600" dirty="0">
                <a:solidFill>
                  <a:srgbClr val="FF0000"/>
                </a:solidFill>
              </a:rPr>
              <a:t>)(21.0 mL)  =  (0.125 M)(18.5 mL)</a:t>
            </a:r>
          </a:p>
          <a:p>
            <a:pPr algn="ctr"/>
            <a:endParaRPr lang="en-US" sz="2000" dirty="0">
              <a:solidFill>
                <a:srgbClr val="FF0000"/>
              </a:solidFill>
            </a:endParaRPr>
          </a:p>
          <a:p>
            <a:pPr algn="ctr"/>
            <a:r>
              <a:rPr lang="en-US" sz="3600" dirty="0">
                <a:solidFill>
                  <a:srgbClr val="FF0000"/>
                </a:solidFill>
              </a:rPr>
              <a:t>M</a:t>
            </a:r>
            <a:r>
              <a:rPr lang="en-US" sz="3600" baseline="-25000" dirty="0">
                <a:solidFill>
                  <a:srgbClr val="FF0000"/>
                </a:solidFill>
              </a:rPr>
              <a:t>A </a:t>
            </a:r>
            <a:r>
              <a:rPr lang="en-US" sz="3600" dirty="0">
                <a:solidFill>
                  <a:srgbClr val="FF0000"/>
                </a:solidFill>
              </a:rPr>
              <a:t>= 0.110 M</a:t>
            </a:r>
          </a:p>
          <a:p>
            <a:r>
              <a:rPr lang="en-US" sz="2800" dirty="0">
                <a:solidFill>
                  <a:schemeClr val="tx1">
                    <a:lumMod val="95000"/>
                    <a:lumOff val="5000"/>
                  </a:schemeClr>
                </a:solidFill>
              </a:rPr>
              <a:t>note… since the acid and base are both one ion compounds, </a:t>
            </a:r>
            <a:br>
              <a:rPr lang="en-US" sz="2800" dirty="0">
                <a:solidFill>
                  <a:schemeClr val="tx1">
                    <a:lumMod val="95000"/>
                    <a:lumOff val="5000"/>
                  </a:schemeClr>
                </a:solidFill>
              </a:rPr>
            </a:br>
            <a:r>
              <a:rPr lang="en-US" sz="2800" dirty="0">
                <a:solidFill>
                  <a:schemeClr val="tx1">
                    <a:lumMod val="95000"/>
                    <a:lumOff val="5000"/>
                  </a:schemeClr>
                </a:solidFill>
              </a:rPr>
              <a:t>no “adjustments” are needed here.    (#H</a:t>
            </a:r>
            <a:r>
              <a:rPr lang="en-US" sz="2800" baseline="30000" dirty="0">
                <a:solidFill>
                  <a:schemeClr val="tx1">
                    <a:lumMod val="95000"/>
                    <a:lumOff val="5000"/>
                  </a:schemeClr>
                </a:solidFill>
              </a:rPr>
              <a:t>+1</a:t>
            </a:r>
            <a:r>
              <a:rPr lang="en-US" sz="2800" dirty="0">
                <a:solidFill>
                  <a:schemeClr val="tx1">
                    <a:lumMod val="95000"/>
                    <a:lumOff val="5000"/>
                  </a:schemeClr>
                </a:solidFill>
              </a:rPr>
              <a:t>)M</a:t>
            </a:r>
            <a:r>
              <a:rPr lang="en-US" sz="2800" baseline="-25000" dirty="0">
                <a:solidFill>
                  <a:schemeClr val="tx1">
                    <a:lumMod val="95000"/>
                    <a:lumOff val="5000"/>
                  </a:schemeClr>
                </a:solidFill>
              </a:rPr>
              <a:t>A</a:t>
            </a:r>
            <a:r>
              <a:rPr lang="en-US" sz="2800" dirty="0">
                <a:solidFill>
                  <a:schemeClr val="tx1">
                    <a:lumMod val="95000"/>
                    <a:lumOff val="5000"/>
                  </a:schemeClr>
                </a:solidFill>
              </a:rPr>
              <a:t>V</a:t>
            </a:r>
            <a:r>
              <a:rPr lang="en-US" sz="2800" baseline="-25000" dirty="0">
                <a:solidFill>
                  <a:schemeClr val="tx1">
                    <a:lumMod val="95000"/>
                    <a:lumOff val="5000"/>
                  </a:schemeClr>
                </a:solidFill>
              </a:rPr>
              <a:t>A</a:t>
            </a:r>
            <a:r>
              <a:rPr lang="en-US" sz="2800" dirty="0">
                <a:solidFill>
                  <a:schemeClr val="tx1">
                    <a:lumMod val="95000"/>
                    <a:lumOff val="5000"/>
                  </a:schemeClr>
                </a:solidFill>
              </a:rPr>
              <a:t> = M</a:t>
            </a:r>
            <a:r>
              <a:rPr lang="en-US" sz="2800" baseline="-25000" dirty="0">
                <a:solidFill>
                  <a:schemeClr val="tx1">
                    <a:lumMod val="95000"/>
                    <a:lumOff val="5000"/>
                  </a:schemeClr>
                </a:solidFill>
              </a:rPr>
              <a:t>B</a:t>
            </a:r>
            <a:r>
              <a:rPr lang="en-US" sz="2800" dirty="0">
                <a:solidFill>
                  <a:schemeClr val="tx1">
                    <a:lumMod val="95000"/>
                    <a:lumOff val="5000"/>
                  </a:schemeClr>
                </a:solidFill>
              </a:rPr>
              <a:t>V</a:t>
            </a:r>
            <a:r>
              <a:rPr lang="en-US" sz="2800" baseline="-25000" dirty="0">
                <a:solidFill>
                  <a:schemeClr val="tx1">
                    <a:lumMod val="95000"/>
                    <a:lumOff val="5000"/>
                  </a:schemeClr>
                </a:solidFill>
              </a:rPr>
              <a:t>B</a:t>
            </a:r>
            <a:r>
              <a:rPr lang="en-US" sz="2800" dirty="0">
                <a:solidFill>
                  <a:schemeClr val="tx1">
                    <a:lumMod val="95000"/>
                    <a:lumOff val="5000"/>
                  </a:schemeClr>
                </a:solidFill>
              </a:rPr>
              <a:t> (#OH</a:t>
            </a:r>
            <a:r>
              <a:rPr lang="en-US" sz="2800" baseline="30000" dirty="0">
                <a:solidFill>
                  <a:schemeClr val="tx1">
                    <a:lumMod val="95000"/>
                    <a:lumOff val="5000"/>
                  </a:schemeClr>
                </a:solidFill>
              </a:rPr>
              <a:t>-1</a:t>
            </a:r>
            <a:r>
              <a:rPr lang="en-US" sz="2800" dirty="0">
                <a:solidFill>
                  <a:schemeClr val="tx1">
                    <a:lumMod val="95000"/>
                    <a:lumOff val="5000"/>
                  </a:schemeClr>
                </a:solidFill>
              </a:rPr>
              <a:t>)</a:t>
            </a:r>
            <a:r>
              <a:rPr lang="en-US" sz="2800" baseline="-25000" dirty="0">
                <a:solidFill>
                  <a:schemeClr val="tx1">
                    <a:lumMod val="95000"/>
                    <a:lumOff val="5000"/>
                  </a:schemeClr>
                </a:solidFill>
              </a:rPr>
              <a:t>     </a:t>
            </a:r>
            <a:r>
              <a:rPr lang="en-US" sz="4000" dirty="0">
                <a:solidFill>
                  <a:schemeClr val="tx1">
                    <a:lumMod val="95000"/>
                    <a:lumOff val="5000"/>
                  </a:schemeClr>
                </a:solidFill>
              </a:rPr>
              <a:t>=</a:t>
            </a:r>
            <a:r>
              <a:rPr lang="en-US" sz="2800" dirty="0">
                <a:solidFill>
                  <a:schemeClr val="tx1">
                    <a:lumMod val="95000"/>
                    <a:lumOff val="5000"/>
                  </a:schemeClr>
                </a:solidFill>
              </a:rPr>
              <a:t>   M</a:t>
            </a:r>
            <a:r>
              <a:rPr lang="en-US" sz="2800" baseline="-25000" dirty="0">
                <a:solidFill>
                  <a:schemeClr val="tx1">
                    <a:lumMod val="95000"/>
                    <a:lumOff val="5000"/>
                  </a:schemeClr>
                </a:solidFill>
              </a:rPr>
              <a:t>A</a:t>
            </a:r>
            <a:r>
              <a:rPr lang="en-US" sz="2800" dirty="0">
                <a:solidFill>
                  <a:schemeClr val="tx1">
                    <a:lumMod val="95000"/>
                    <a:lumOff val="5000"/>
                  </a:schemeClr>
                </a:solidFill>
              </a:rPr>
              <a:t>V</a:t>
            </a:r>
            <a:r>
              <a:rPr lang="en-US" sz="2800" baseline="-25000" dirty="0">
                <a:solidFill>
                  <a:schemeClr val="tx1">
                    <a:lumMod val="95000"/>
                    <a:lumOff val="5000"/>
                  </a:schemeClr>
                </a:solidFill>
              </a:rPr>
              <a:t>A</a:t>
            </a:r>
            <a:r>
              <a:rPr lang="en-US" sz="2800" dirty="0">
                <a:solidFill>
                  <a:schemeClr val="tx1">
                    <a:lumMod val="95000"/>
                    <a:lumOff val="5000"/>
                  </a:schemeClr>
                </a:solidFill>
              </a:rPr>
              <a:t> = M</a:t>
            </a:r>
            <a:r>
              <a:rPr lang="en-US" sz="2800" baseline="-25000" dirty="0">
                <a:solidFill>
                  <a:schemeClr val="tx1">
                    <a:lumMod val="95000"/>
                    <a:lumOff val="5000"/>
                  </a:schemeClr>
                </a:solidFill>
              </a:rPr>
              <a:t>B</a:t>
            </a:r>
            <a:r>
              <a:rPr lang="en-US" sz="2800" dirty="0">
                <a:solidFill>
                  <a:schemeClr val="tx1">
                    <a:lumMod val="95000"/>
                    <a:lumOff val="5000"/>
                  </a:schemeClr>
                </a:solidFill>
              </a:rPr>
              <a:t>V</a:t>
            </a:r>
            <a:r>
              <a:rPr lang="en-US" sz="2800" baseline="-25000" dirty="0">
                <a:solidFill>
                  <a:schemeClr val="tx1">
                    <a:lumMod val="95000"/>
                    <a:lumOff val="5000"/>
                  </a:schemeClr>
                </a:solidFill>
              </a:rPr>
              <a:t>B</a:t>
            </a:r>
            <a:endParaRPr lang="en-US" sz="8800" dirty="0">
              <a:solidFill>
                <a:schemeClr val="tx1">
                  <a:lumMod val="95000"/>
                  <a:lumOff val="5000"/>
                </a:schemeClr>
              </a:solidFill>
            </a:endParaRPr>
          </a:p>
        </p:txBody>
      </p:sp>
    </p:spTree>
    <p:extLst>
      <p:ext uri="{BB962C8B-B14F-4D97-AF65-F5344CB8AC3E}">
        <p14:creationId xmlns:p14="http://schemas.microsoft.com/office/powerpoint/2010/main" val="185258557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5632311"/>
          </a:xfrm>
          <a:prstGeom prst="rect">
            <a:avLst/>
          </a:prstGeom>
          <a:noFill/>
        </p:spPr>
        <p:txBody>
          <a:bodyPr wrap="square" rtlCol="0">
            <a:spAutoFit/>
          </a:bodyPr>
          <a:lstStyle/>
          <a:p>
            <a:r>
              <a:rPr lang="en-US" sz="2400" dirty="0"/>
              <a:t>The table below lists the hydronium ion concentration and pH values of four different solutions and distilled water. The pH value is missing for sample 2.</a:t>
            </a:r>
          </a:p>
          <a:p>
            <a:endParaRPr lang="en-US" sz="2400" dirty="0"/>
          </a:p>
          <a:p>
            <a:endParaRPr lang="en-US" sz="3600" dirty="0"/>
          </a:p>
          <a:p>
            <a:endParaRPr lang="en-US" sz="3600" dirty="0"/>
          </a:p>
          <a:p>
            <a:endParaRPr lang="en-US" sz="3600" dirty="0"/>
          </a:p>
          <a:p>
            <a:endParaRPr lang="en-US" sz="3600" dirty="0"/>
          </a:p>
          <a:p>
            <a:endParaRPr lang="en-US" sz="3600" dirty="0"/>
          </a:p>
          <a:p>
            <a:br>
              <a:rPr lang="en-US" sz="3600" dirty="0"/>
            </a:br>
            <a:endParaRPr lang="en-US" sz="3600" dirty="0"/>
          </a:p>
          <a:p>
            <a:r>
              <a:rPr lang="en-US" sz="3600" dirty="0"/>
              <a:t>63 Determine the pH value of sample 2.</a:t>
            </a:r>
          </a:p>
        </p:txBody>
      </p:sp>
      <p:pic>
        <p:nvPicPr>
          <p:cNvPr id="4" name="Picture 3" descr="Table&#10;&#10;Description automatically generated">
            <a:extLst>
              <a:ext uri="{FF2B5EF4-FFF2-40B4-BE49-F238E27FC236}">
                <a16:creationId xmlns:a16="http://schemas.microsoft.com/office/drawing/2014/main" id="{D4884633-718C-3F5D-B03F-6E985D6A09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1401" y="918625"/>
            <a:ext cx="6344692" cy="3469208"/>
          </a:xfrm>
          <a:prstGeom prst="rect">
            <a:avLst/>
          </a:prstGeom>
        </p:spPr>
      </p:pic>
    </p:spTree>
    <p:extLst>
      <p:ext uri="{BB962C8B-B14F-4D97-AF65-F5344CB8AC3E}">
        <p14:creationId xmlns:p14="http://schemas.microsoft.com/office/powerpoint/2010/main" val="32799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581697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6 Which phrase describes the crystal structure and properties of</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two different forms of solid carbon called diamond and</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graphite?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same crystal structure and same properties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same crystal structure and different properties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(3) different crystal structures and different properties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different crystal structures and same properties</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The vocabulary word here is allotrope, which are pure forms of an element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with different physical structure (they bond together differently)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giving different properties).  </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1631361"/>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6186309"/>
          </a:xfrm>
          <a:prstGeom prst="rect">
            <a:avLst/>
          </a:prstGeom>
          <a:noFill/>
        </p:spPr>
        <p:txBody>
          <a:bodyPr wrap="square" rtlCol="0">
            <a:spAutoFit/>
          </a:bodyPr>
          <a:lstStyle/>
          <a:p>
            <a:r>
              <a:rPr lang="en-US" sz="2400" dirty="0"/>
              <a:t>The table below lists the hydronium ion concentration and pH values of four different solutions and distilled water. The pH value is missing for sample 2.</a:t>
            </a:r>
          </a:p>
          <a:p>
            <a:endParaRPr lang="en-US" sz="2400" dirty="0"/>
          </a:p>
          <a:p>
            <a:endParaRPr lang="en-US" sz="3600" dirty="0"/>
          </a:p>
          <a:p>
            <a:endParaRPr lang="en-US" sz="3600" dirty="0"/>
          </a:p>
          <a:p>
            <a:endParaRPr lang="en-US" sz="3600" dirty="0"/>
          </a:p>
          <a:p>
            <a:endParaRPr lang="en-US" sz="3600" dirty="0"/>
          </a:p>
          <a:p>
            <a:endParaRPr lang="en-US" sz="3600" dirty="0"/>
          </a:p>
          <a:p>
            <a:br>
              <a:rPr lang="en-US" sz="3600" dirty="0"/>
            </a:br>
            <a:endParaRPr lang="en-US" sz="3600" dirty="0"/>
          </a:p>
          <a:p>
            <a:r>
              <a:rPr lang="en-US" sz="3600" dirty="0"/>
              <a:t>63 Determine the pH value of sample 2.    </a:t>
            </a:r>
            <a:r>
              <a:rPr lang="en-US" sz="3600" dirty="0">
                <a:solidFill>
                  <a:srgbClr val="FF0000"/>
                </a:solidFill>
              </a:rPr>
              <a:t>pH = 2</a:t>
            </a:r>
            <a:br>
              <a:rPr lang="en-US" sz="3600" dirty="0"/>
            </a:br>
            <a:r>
              <a:rPr lang="en-US" sz="2800" dirty="0">
                <a:solidFill>
                  <a:srgbClr val="FF0000"/>
                </a:solidFill>
              </a:rPr>
              <a:t>pH = -log [H</a:t>
            </a:r>
            <a:r>
              <a:rPr lang="en-US" sz="2800" baseline="30000" dirty="0">
                <a:solidFill>
                  <a:srgbClr val="FF0000"/>
                </a:solidFill>
              </a:rPr>
              <a:t>+1</a:t>
            </a:r>
            <a:r>
              <a:rPr lang="en-US" sz="2800" dirty="0">
                <a:solidFill>
                  <a:srgbClr val="FF0000"/>
                </a:solidFill>
              </a:rPr>
              <a:t>]  or just look at sample 1, 3, 4, and 5</a:t>
            </a:r>
            <a:endParaRPr lang="en-US" sz="3600" dirty="0">
              <a:solidFill>
                <a:srgbClr val="FF0000"/>
              </a:solidFill>
            </a:endParaRPr>
          </a:p>
        </p:txBody>
      </p:sp>
      <p:pic>
        <p:nvPicPr>
          <p:cNvPr id="4" name="Picture 3" descr="Table&#10;&#10;Description automatically generated">
            <a:extLst>
              <a:ext uri="{FF2B5EF4-FFF2-40B4-BE49-F238E27FC236}">
                <a16:creationId xmlns:a16="http://schemas.microsoft.com/office/drawing/2014/main" id="{D4884633-718C-3F5D-B03F-6E985D6A09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1401" y="918625"/>
            <a:ext cx="6344692" cy="3469208"/>
          </a:xfrm>
          <a:prstGeom prst="rect">
            <a:avLst/>
          </a:prstGeom>
        </p:spPr>
      </p:pic>
    </p:spTree>
    <p:extLst>
      <p:ext uri="{BB962C8B-B14F-4D97-AF65-F5344CB8AC3E}">
        <p14:creationId xmlns:p14="http://schemas.microsoft.com/office/powerpoint/2010/main" val="42975612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6186309"/>
          </a:xfrm>
          <a:prstGeom prst="rect">
            <a:avLst/>
          </a:prstGeom>
          <a:noFill/>
        </p:spPr>
        <p:txBody>
          <a:bodyPr wrap="square" rtlCol="0">
            <a:spAutoFit/>
          </a:bodyPr>
          <a:lstStyle/>
          <a:p>
            <a:r>
              <a:rPr lang="en-US" sz="2400" dirty="0"/>
              <a:t>The table below lists the hydronium ion concentration and pH values of four different solutions and distilled water. The pH value is missing for sample 2.</a:t>
            </a:r>
          </a:p>
          <a:p>
            <a:endParaRPr lang="en-US" sz="2400" dirty="0"/>
          </a:p>
          <a:p>
            <a:endParaRPr lang="en-US" sz="3600" dirty="0"/>
          </a:p>
          <a:p>
            <a:endParaRPr lang="en-US" sz="3600" dirty="0"/>
          </a:p>
          <a:p>
            <a:endParaRPr lang="en-US" sz="3600" dirty="0"/>
          </a:p>
          <a:p>
            <a:endParaRPr lang="en-US" sz="3600" dirty="0"/>
          </a:p>
          <a:p>
            <a:endParaRPr lang="en-US" sz="3600" dirty="0"/>
          </a:p>
          <a:p>
            <a:br>
              <a:rPr lang="en-US" sz="3600" dirty="0"/>
            </a:br>
            <a:r>
              <a:rPr lang="en-US" sz="3600" dirty="0"/>
              <a:t>64 Identify the ion released by the compound dissolved in sample 4 that allows the compound to be classified as an Arrhenius base.</a:t>
            </a:r>
          </a:p>
        </p:txBody>
      </p:sp>
      <p:pic>
        <p:nvPicPr>
          <p:cNvPr id="4" name="Picture 3" descr="Table&#10;&#10;Description automatically generated">
            <a:extLst>
              <a:ext uri="{FF2B5EF4-FFF2-40B4-BE49-F238E27FC236}">
                <a16:creationId xmlns:a16="http://schemas.microsoft.com/office/drawing/2014/main" id="{D4884633-718C-3F5D-B03F-6E985D6A09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1401" y="918625"/>
            <a:ext cx="6344692" cy="3469208"/>
          </a:xfrm>
          <a:prstGeom prst="rect">
            <a:avLst/>
          </a:prstGeom>
        </p:spPr>
      </p:pic>
    </p:spTree>
    <p:extLst>
      <p:ext uri="{BB962C8B-B14F-4D97-AF65-F5344CB8AC3E}">
        <p14:creationId xmlns:p14="http://schemas.microsoft.com/office/powerpoint/2010/main" val="202751234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6740307"/>
          </a:xfrm>
          <a:prstGeom prst="rect">
            <a:avLst/>
          </a:prstGeom>
          <a:noFill/>
        </p:spPr>
        <p:txBody>
          <a:bodyPr wrap="square" rtlCol="0">
            <a:spAutoFit/>
          </a:bodyPr>
          <a:lstStyle/>
          <a:p>
            <a:r>
              <a:rPr lang="en-US" sz="2400" dirty="0"/>
              <a:t>The table below lists the hydronium ion concentration and pH values of four different solutions and distilled water. The pH value is missing for sample 2.</a:t>
            </a:r>
          </a:p>
          <a:p>
            <a:endParaRPr lang="en-US" sz="2400" dirty="0"/>
          </a:p>
          <a:p>
            <a:endParaRPr lang="en-US" sz="3600" dirty="0"/>
          </a:p>
          <a:p>
            <a:endParaRPr lang="en-US" sz="3600" dirty="0"/>
          </a:p>
          <a:p>
            <a:endParaRPr lang="en-US" sz="3600" dirty="0"/>
          </a:p>
          <a:p>
            <a:endParaRPr lang="en-US" sz="3600" dirty="0"/>
          </a:p>
          <a:p>
            <a:endParaRPr lang="en-US" sz="3600" dirty="0"/>
          </a:p>
          <a:p>
            <a:br>
              <a:rPr lang="en-US" sz="3600" dirty="0"/>
            </a:br>
            <a:r>
              <a:rPr lang="en-US" sz="3600" dirty="0"/>
              <a:t>64 Identify the ion released by the compound dissolved in sample 4 that allows the compound to be classified as an Arrhenius base.  </a:t>
            </a:r>
            <a:r>
              <a:rPr lang="en-US" sz="3600" dirty="0">
                <a:solidFill>
                  <a:srgbClr val="0000FF"/>
                </a:solidFill>
              </a:rPr>
              <a:t>Arrhenius bases have an excess of hydroxide ions in solution, </a:t>
            </a:r>
            <a:r>
              <a:rPr lang="en-US" sz="3600" dirty="0">
                <a:solidFill>
                  <a:srgbClr val="FF0000"/>
                </a:solidFill>
              </a:rPr>
              <a:t>OH</a:t>
            </a:r>
            <a:r>
              <a:rPr lang="en-US" sz="3600" baseline="30000" dirty="0">
                <a:solidFill>
                  <a:srgbClr val="FF0000"/>
                </a:solidFill>
              </a:rPr>
              <a:t>-1</a:t>
            </a:r>
            <a:r>
              <a:rPr lang="en-US" sz="3600" dirty="0">
                <a:solidFill>
                  <a:srgbClr val="FF0000"/>
                </a:solidFill>
              </a:rPr>
              <a:t> anions or hydroxide anions </a:t>
            </a:r>
            <a:r>
              <a:rPr lang="en-US" sz="3600" dirty="0">
                <a:solidFill>
                  <a:srgbClr val="0000FF"/>
                </a:solidFill>
              </a:rPr>
              <a:t>is the answer. </a:t>
            </a:r>
          </a:p>
        </p:txBody>
      </p:sp>
      <p:pic>
        <p:nvPicPr>
          <p:cNvPr id="4" name="Picture 3" descr="Table&#10;&#10;Description automatically generated">
            <a:extLst>
              <a:ext uri="{FF2B5EF4-FFF2-40B4-BE49-F238E27FC236}">
                <a16:creationId xmlns:a16="http://schemas.microsoft.com/office/drawing/2014/main" id="{D4884633-718C-3F5D-B03F-6E985D6A09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1401" y="918625"/>
            <a:ext cx="6344692" cy="3469208"/>
          </a:xfrm>
          <a:prstGeom prst="rect">
            <a:avLst/>
          </a:prstGeom>
        </p:spPr>
      </p:pic>
    </p:spTree>
    <p:extLst>
      <p:ext uri="{BB962C8B-B14F-4D97-AF65-F5344CB8AC3E}">
        <p14:creationId xmlns:p14="http://schemas.microsoft.com/office/powerpoint/2010/main" val="90203009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6186309"/>
          </a:xfrm>
          <a:prstGeom prst="rect">
            <a:avLst/>
          </a:prstGeom>
          <a:noFill/>
        </p:spPr>
        <p:txBody>
          <a:bodyPr wrap="square" rtlCol="0">
            <a:spAutoFit/>
          </a:bodyPr>
          <a:lstStyle/>
          <a:p>
            <a:r>
              <a:rPr lang="en-US" sz="2400" dirty="0"/>
              <a:t>The table below lists the hydronium ion concentration and pH values of four different solutions and distilled water. The pH value is missing for sample 2.</a:t>
            </a:r>
          </a:p>
          <a:p>
            <a:endParaRPr lang="en-US" sz="2400" dirty="0"/>
          </a:p>
          <a:p>
            <a:endParaRPr lang="en-US" sz="3600" dirty="0"/>
          </a:p>
          <a:p>
            <a:endParaRPr lang="en-US" sz="3600" dirty="0"/>
          </a:p>
          <a:p>
            <a:endParaRPr lang="en-US" sz="3600" dirty="0"/>
          </a:p>
          <a:p>
            <a:endParaRPr lang="en-US" sz="3600" dirty="0"/>
          </a:p>
          <a:p>
            <a:endParaRPr lang="en-US" sz="3600" dirty="0"/>
          </a:p>
          <a:p>
            <a:br>
              <a:rPr lang="en-US" sz="3600" dirty="0"/>
            </a:br>
            <a:br>
              <a:rPr lang="en-US" sz="3600" dirty="0"/>
            </a:br>
            <a:r>
              <a:rPr lang="en-US" sz="3600" dirty="0"/>
              <a:t>65 State how many times greater the hydronium ion concentration is in sample 4 than it is in sample 5.</a:t>
            </a:r>
          </a:p>
        </p:txBody>
      </p:sp>
      <p:pic>
        <p:nvPicPr>
          <p:cNvPr id="4" name="Picture 3" descr="Table&#10;&#10;Description automatically generated">
            <a:extLst>
              <a:ext uri="{FF2B5EF4-FFF2-40B4-BE49-F238E27FC236}">
                <a16:creationId xmlns:a16="http://schemas.microsoft.com/office/drawing/2014/main" id="{D4884633-718C-3F5D-B03F-6E985D6A09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1401" y="918625"/>
            <a:ext cx="6344692" cy="3469208"/>
          </a:xfrm>
          <a:prstGeom prst="rect">
            <a:avLst/>
          </a:prstGeom>
        </p:spPr>
      </p:pic>
    </p:spTree>
    <p:extLst>
      <p:ext uri="{BB962C8B-B14F-4D97-AF65-F5344CB8AC3E}">
        <p14:creationId xmlns:p14="http://schemas.microsoft.com/office/powerpoint/2010/main" val="276845626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6740307"/>
          </a:xfrm>
          <a:prstGeom prst="rect">
            <a:avLst/>
          </a:prstGeom>
          <a:noFill/>
        </p:spPr>
        <p:txBody>
          <a:bodyPr wrap="square" rtlCol="0">
            <a:spAutoFit/>
          </a:bodyPr>
          <a:lstStyle/>
          <a:p>
            <a:r>
              <a:rPr lang="en-US" sz="2400" dirty="0"/>
              <a:t>The table below lists the hydronium ion concentration and pH values of four different solutions and distilled water. The pH value is missing for sample 2.</a:t>
            </a:r>
          </a:p>
          <a:p>
            <a:endParaRPr lang="en-US" sz="2400" dirty="0"/>
          </a:p>
          <a:p>
            <a:endParaRPr lang="en-US" sz="3600" dirty="0"/>
          </a:p>
          <a:p>
            <a:endParaRPr lang="en-US" sz="3600" dirty="0"/>
          </a:p>
          <a:p>
            <a:endParaRPr lang="en-US" sz="3600" dirty="0"/>
          </a:p>
          <a:p>
            <a:endParaRPr lang="en-US" sz="3600" dirty="0"/>
          </a:p>
          <a:p>
            <a:endParaRPr lang="en-US" sz="3600" dirty="0"/>
          </a:p>
          <a:p>
            <a:br>
              <a:rPr lang="en-US" sz="3600" dirty="0"/>
            </a:br>
            <a:br>
              <a:rPr lang="en-US" sz="3600" dirty="0"/>
            </a:br>
            <a:r>
              <a:rPr lang="en-US" sz="3600" dirty="0"/>
              <a:t>65 State how many times greater the hydronium ion concentration is in sample 4 than it is in sample 5.</a:t>
            </a:r>
            <a:br>
              <a:rPr lang="en-US" sz="3600" dirty="0"/>
            </a:br>
            <a:r>
              <a:rPr lang="en-US" sz="3600" dirty="0">
                <a:solidFill>
                  <a:srgbClr val="FF0000"/>
                </a:solidFill>
              </a:rPr>
              <a:t>Sample 4 has 10X more hydronium ions than sample 5.  </a:t>
            </a:r>
          </a:p>
        </p:txBody>
      </p:sp>
      <p:pic>
        <p:nvPicPr>
          <p:cNvPr id="4" name="Picture 3" descr="Table&#10;&#10;Description automatically generated">
            <a:extLst>
              <a:ext uri="{FF2B5EF4-FFF2-40B4-BE49-F238E27FC236}">
                <a16:creationId xmlns:a16="http://schemas.microsoft.com/office/drawing/2014/main" id="{D4884633-718C-3F5D-B03F-6E985D6A09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1401" y="918625"/>
            <a:ext cx="6344692" cy="3469208"/>
          </a:xfrm>
          <a:prstGeom prst="rect">
            <a:avLst/>
          </a:prstGeom>
        </p:spPr>
      </p:pic>
    </p:spTree>
    <p:extLst>
      <p:ext uri="{BB962C8B-B14F-4D97-AF65-F5344CB8AC3E}">
        <p14:creationId xmlns:p14="http://schemas.microsoft.com/office/powerpoint/2010/main" val="137505981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5632311"/>
          </a:xfrm>
          <a:prstGeom prst="rect">
            <a:avLst/>
          </a:prstGeom>
          <a:noFill/>
        </p:spPr>
        <p:txBody>
          <a:bodyPr wrap="square" rtlCol="0">
            <a:spAutoFit/>
          </a:bodyPr>
          <a:lstStyle/>
          <a:p>
            <a:pPr algn="ct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Boric acid, H</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BO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is heated to produce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tetraboric</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acid, H</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B</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4</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7</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and water. </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The equation below represents the reaction to form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tetraboric</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acid. </a:t>
            </a:r>
          </a:p>
          <a:p>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a:t>
            </a:r>
            <a:br>
              <a:rPr lang="en-US" sz="36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4H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BO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3(S)    </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B</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4</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7(S)     </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5H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(G) </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a:t>boric acid                                      </a:t>
            </a:r>
            <a:r>
              <a:rPr lang="en-US" sz="2000" dirty="0" err="1"/>
              <a:t>tetraboric</a:t>
            </a:r>
            <a:r>
              <a:rPr lang="en-US" sz="2000" dirty="0"/>
              <a:t> acid </a:t>
            </a:r>
            <a:endParaRPr lang="en-US" sz="2400" dirty="0"/>
          </a:p>
          <a:p>
            <a:br>
              <a:rPr lang="en-US" sz="2400" dirty="0"/>
            </a:br>
            <a:r>
              <a:rPr lang="en-US" sz="2400" dirty="0"/>
              <a:t>The </a:t>
            </a:r>
            <a:r>
              <a:rPr lang="en-US" sz="2400" dirty="0" err="1"/>
              <a:t>tetraboric</a:t>
            </a:r>
            <a:r>
              <a:rPr lang="en-US" sz="2400" dirty="0"/>
              <a:t> acid is then used to make borax, which is used as a cleaning agent. </a:t>
            </a:r>
            <a:br>
              <a:rPr lang="en-US" sz="2400" dirty="0"/>
            </a:br>
            <a:r>
              <a:rPr lang="en-US" sz="2400" dirty="0"/>
              <a:t>Borax, Na</a:t>
            </a:r>
            <a:r>
              <a:rPr lang="en-US" sz="2400" baseline="-25000" dirty="0"/>
              <a:t>2</a:t>
            </a:r>
            <a:r>
              <a:rPr lang="en-US" sz="2400" dirty="0"/>
              <a:t>B</a:t>
            </a:r>
            <a:r>
              <a:rPr lang="en-US" sz="2400" baseline="-25000" dirty="0"/>
              <a:t>4</a:t>
            </a:r>
            <a:r>
              <a:rPr lang="en-US" sz="2400" dirty="0"/>
              <a:t>O</a:t>
            </a:r>
            <a:r>
              <a:rPr lang="en-US" sz="2400" baseline="-25000" dirty="0"/>
              <a:t>7</a:t>
            </a:r>
            <a:r>
              <a:rPr lang="en-US" sz="2400" dirty="0"/>
              <a:t> •10H</a:t>
            </a:r>
            <a:r>
              <a:rPr lang="en-US" sz="2400" baseline="-25000" dirty="0"/>
              <a:t>2</a:t>
            </a:r>
            <a:r>
              <a:rPr lang="en-US" sz="2400" dirty="0"/>
              <a:t>O, is a hydrate with a gram-formula mass of 381 grams per mole. </a:t>
            </a:r>
            <a:br>
              <a:rPr lang="en-US" sz="2400" dirty="0"/>
            </a:br>
            <a:r>
              <a:rPr lang="en-US" sz="2400" dirty="0"/>
              <a:t>A hydrate is a compound with water within its crystal structure. </a:t>
            </a:r>
            <a:br>
              <a:rPr lang="en-US" sz="2400" dirty="0"/>
            </a:br>
            <a:r>
              <a:rPr lang="en-US" sz="2400" dirty="0"/>
              <a:t>Borax has ten moles of water for every mole of Na</a:t>
            </a:r>
            <a:r>
              <a:rPr lang="en-US" sz="2400" baseline="-25000" dirty="0"/>
              <a:t>2</a:t>
            </a:r>
            <a:r>
              <a:rPr lang="en-US" sz="2400" dirty="0"/>
              <a:t>B</a:t>
            </a:r>
            <a:r>
              <a:rPr lang="en-US" sz="2400" baseline="-25000" dirty="0"/>
              <a:t>4</a:t>
            </a:r>
            <a:r>
              <a:rPr lang="en-US" sz="2400" dirty="0"/>
              <a:t>O</a:t>
            </a:r>
            <a:r>
              <a:rPr lang="en-US" sz="2400" baseline="-25000" dirty="0"/>
              <a:t>7</a:t>
            </a:r>
            <a:r>
              <a:rPr lang="en-US" sz="2400" dirty="0"/>
              <a:t>.</a:t>
            </a:r>
            <a:br>
              <a:rPr lang="en-US" sz="2400" dirty="0"/>
            </a:br>
            <a:br>
              <a:rPr lang="en-US" sz="2400" dirty="0"/>
            </a:br>
            <a:r>
              <a:rPr lang="en-US" sz="3600" dirty="0"/>
              <a:t>66 Explain why the formula for </a:t>
            </a:r>
            <a:r>
              <a:rPr lang="en-US" sz="3600" dirty="0" err="1"/>
              <a:t>tetraboric</a:t>
            </a:r>
            <a:r>
              <a:rPr lang="en-US" sz="3600" dirty="0"/>
              <a:t> acid is an empirical formula.</a:t>
            </a:r>
          </a:p>
        </p:txBody>
      </p:sp>
      <p:sp>
        <p:nvSpPr>
          <p:cNvPr id="3" name="TextBox 2">
            <a:extLst>
              <a:ext uri="{FF2B5EF4-FFF2-40B4-BE49-F238E27FC236}">
                <a16:creationId xmlns:a16="http://schemas.microsoft.com/office/drawing/2014/main" id="{CB0908DC-525E-5BE2-747B-6FC576D08412}"/>
              </a:ext>
            </a:extLst>
          </p:cNvPr>
          <p:cNvSpPr txBox="1"/>
          <p:nvPr/>
        </p:nvSpPr>
        <p:spPr>
          <a:xfrm>
            <a:off x="4057094" y="1207363"/>
            <a:ext cx="1189608"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heat</a:t>
            </a:r>
          </a:p>
        </p:txBody>
      </p:sp>
    </p:spTree>
    <p:extLst>
      <p:ext uri="{BB962C8B-B14F-4D97-AF65-F5344CB8AC3E}">
        <p14:creationId xmlns:p14="http://schemas.microsoft.com/office/powerpoint/2010/main" val="150785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6740307"/>
          </a:xfrm>
          <a:prstGeom prst="rect">
            <a:avLst/>
          </a:prstGeom>
          <a:noFill/>
        </p:spPr>
        <p:txBody>
          <a:bodyPr wrap="square" rtlCol="0">
            <a:spAutoFit/>
          </a:bodyPr>
          <a:lstStyle/>
          <a:p>
            <a:pPr algn="ct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Boric acid, H</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BO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is heated to produce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tetraboric</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acid, H</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B</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4</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7</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and water. </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The equation below represents the reaction to form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tetraboric</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acid. </a:t>
            </a:r>
          </a:p>
          <a:p>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a:t>
            </a:r>
            <a:br>
              <a:rPr lang="en-US" sz="36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4H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BO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3(S)    </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B</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4</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7(S)     </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5H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(G) </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a:t>boric acid                                      </a:t>
            </a:r>
            <a:r>
              <a:rPr lang="en-US" sz="2000" dirty="0" err="1"/>
              <a:t>tetraboric</a:t>
            </a:r>
            <a:r>
              <a:rPr lang="en-US" sz="2000" dirty="0"/>
              <a:t> acid </a:t>
            </a:r>
            <a:endParaRPr lang="en-US" sz="2400" dirty="0"/>
          </a:p>
          <a:p>
            <a:br>
              <a:rPr lang="en-US" sz="2400" dirty="0"/>
            </a:br>
            <a:r>
              <a:rPr lang="en-US" sz="2400" dirty="0"/>
              <a:t>The </a:t>
            </a:r>
            <a:r>
              <a:rPr lang="en-US" sz="2400" dirty="0" err="1"/>
              <a:t>tetraboric</a:t>
            </a:r>
            <a:r>
              <a:rPr lang="en-US" sz="2400" dirty="0"/>
              <a:t> acid is then used to make borax, which is used as a cleaning agent. </a:t>
            </a:r>
            <a:br>
              <a:rPr lang="en-US" sz="2400" dirty="0"/>
            </a:br>
            <a:r>
              <a:rPr lang="en-US" sz="2400" dirty="0"/>
              <a:t>Borax, Na</a:t>
            </a:r>
            <a:r>
              <a:rPr lang="en-US" sz="2400" baseline="-25000" dirty="0"/>
              <a:t>2</a:t>
            </a:r>
            <a:r>
              <a:rPr lang="en-US" sz="2400" dirty="0"/>
              <a:t>B</a:t>
            </a:r>
            <a:r>
              <a:rPr lang="en-US" sz="2400" baseline="-25000" dirty="0"/>
              <a:t>4</a:t>
            </a:r>
            <a:r>
              <a:rPr lang="en-US" sz="2400" dirty="0"/>
              <a:t>O</a:t>
            </a:r>
            <a:r>
              <a:rPr lang="en-US" sz="2400" baseline="-25000" dirty="0"/>
              <a:t>7</a:t>
            </a:r>
            <a:r>
              <a:rPr lang="en-US" sz="2400" dirty="0"/>
              <a:t> •10H</a:t>
            </a:r>
            <a:r>
              <a:rPr lang="en-US" sz="2400" baseline="-25000" dirty="0"/>
              <a:t>2</a:t>
            </a:r>
            <a:r>
              <a:rPr lang="en-US" sz="2400" dirty="0"/>
              <a:t>O, is a hydrate with a gram-formula mass of 381 grams per mole. </a:t>
            </a:r>
            <a:br>
              <a:rPr lang="en-US" sz="2400" dirty="0"/>
            </a:br>
            <a:r>
              <a:rPr lang="en-US" sz="2400" dirty="0"/>
              <a:t>A hydrate is a compound with water within its crystal structure. </a:t>
            </a:r>
            <a:br>
              <a:rPr lang="en-US" sz="2400" dirty="0"/>
            </a:br>
            <a:r>
              <a:rPr lang="en-US" sz="2400" dirty="0"/>
              <a:t>Borax has ten moles of water for every mole of Na</a:t>
            </a:r>
            <a:r>
              <a:rPr lang="en-US" sz="2400" baseline="-25000" dirty="0"/>
              <a:t>2</a:t>
            </a:r>
            <a:r>
              <a:rPr lang="en-US" sz="2400" dirty="0"/>
              <a:t>B</a:t>
            </a:r>
            <a:r>
              <a:rPr lang="en-US" sz="2400" baseline="-25000" dirty="0"/>
              <a:t>4</a:t>
            </a:r>
            <a:r>
              <a:rPr lang="en-US" sz="2400" dirty="0"/>
              <a:t>O</a:t>
            </a:r>
            <a:r>
              <a:rPr lang="en-US" sz="2400" baseline="-25000" dirty="0"/>
              <a:t>7</a:t>
            </a:r>
            <a:r>
              <a:rPr lang="en-US" sz="2400" dirty="0"/>
              <a:t>.</a:t>
            </a:r>
            <a:br>
              <a:rPr lang="en-US" sz="2400" dirty="0"/>
            </a:br>
            <a:br>
              <a:rPr lang="en-US" sz="2400" dirty="0"/>
            </a:br>
            <a:r>
              <a:rPr lang="en-US" sz="3600" dirty="0"/>
              <a:t>66 Explain why the formula for </a:t>
            </a:r>
            <a:r>
              <a:rPr lang="en-US" sz="3600" dirty="0" err="1"/>
              <a:t>tetraboric</a:t>
            </a:r>
            <a:r>
              <a:rPr lang="en-US" sz="3600" dirty="0"/>
              <a:t> acid is an empirical formula.</a:t>
            </a:r>
            <a:br>
              <a:rPr lang="en-US" sz="3600" dirty="0"/>
            </a:br>
            <a:r>
              <a:rPr lang="en-US" sz="3600" dirty="0">
                <a:solidFill>
                  <a:srgbClr val="FF0000"/>
                </a:solidFill>
              </a:rPr>
              <a:t>Empirical formulas cannot be reduced mathematically.  It has a 2:4:7 atom ratio, that cannot be made simpler.  </a:t>
            </a:r>
            <a:endParaRPr lang="en-US" sz="3600" dirty="0"/>
          </a:p>
        </p:txBody>
      </p:sp>
      <p:sp>
        <p:nvSpPr>
          <p:cNvPr id="3" name="TextBox 2">
            <a:extLst>
              <a:ext uri="{FF2B5EF4-FFF2-40B4-BE49-F238E27FC236}">
                <a16:creationId xmlns:a16="http://schemas.microsoft.com/office/drawing/2014/main" id="{CB0908DC-525E-5BE2-747B-6FC576D08412}"/>
              </a:ext>
            </a:extLst>
          </p:cNvPr>
          <p:cNvSpPr txBox="1"/>
          <p:nvPr/>
        </p:nvSpPr>
        <p:spPr>
          <a:xfrm>
            <a:off x="4057094" y="1207363"/>
            <a:ext cx="1189608"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heat</a:t>
            </a:r>
          </a:p>
        </p:txBody>
      </p:sp>
    </p:spTree>
    <p:extLst>
      <p:ext uri="{BB962C8B-B14F-4D97-AF65-F5344CB8AC3E}">
        <p14:creationId xmlns:p14="http://schemas.microsoft.com/office/powerpoint/2010/main" val="1898502446"/>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5632311"/>
          </a:xfrm>
          <a:prstGeom prst="rect">
            <a:avLst/>
          </a:prstGeom>
          <a:noFill/>
        </p:spPr>
        <p:txBody>
          <a:bodyPr wrap="square" rtlCol="0">
            <a:spAutoFit/>
          </a:bodyPr>
          <a:lstStyle/>
          <a:p>
            <a:pPr algn="ct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Boric acid, H</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BO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is heated to produce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tetraboric</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acid, H</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B</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4</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7</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and water. </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The equation below represents the reaction to form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tetraboric</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acid. </a:t>
            </a:r>
          </a:p>
          <a:p>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a:t>
            </a:r>
            <a:br>
              <a:rPr lang="en-US" sz="36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4H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BO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3(S)    </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B</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4</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7(S)     </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5H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(G) </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a:t>boric acid                                      </a:t>
            </a:r>
            <a:r>
              <a:rPr lang="en-US" sz="2000" dirty="0" err="1"/>
              <a:t>tetraboric</a:t>
            </a:r>
            <a:r>
              <a:rPr lang="en-US" sz="2000" dirty="0"/>
              <a:t> acid </a:t>
            </a:r>
            <a:endParaRPr lang="en-US" sz="2400" dirty="0"/>
          </a:p>
          <a:p>
            <a:br>
              <a:rPr lang="en-US" sz="2400" dirty="0"/>
            </a:br>
            <a:r>
              <a:rPr lang="en-US" sz="2400" dirty="0"/>
              <a:t>The </a:t>
            </a:r>
            <a:r>
              <a:rPr lang="en-US" sz="2400" dirty="0" err="1"/>
              <a:t>tetraboric</a:t>
            </a:r>
            <a:r>
              <a:rPr lang="en-US" sz="2400" dirty="0"/>
              <a:t> acid is then used to make borax, which is used as a cleaning agent. </a:t>
            </a:r>
            <a:br>
              <a:rPr lang="en-US" sz="2400" dirty="0"/>
            </a:br>
            <a:r>
              <a:rPr lang="en-US" sz="2400" dirty="0"/>
              <a:t>Borax, Na</a:t>
            </a:r>
            <a:r>
              <a:rPr lang="en-US" sz="2400" baseline="-25000" dirty="0"/>
              <a:t>2</a:t>
            </a:r>
            <a:r>
              <a:rPr lang="en-US" sz="2400" dirty="0"/>
              <a:t>B</a:t>
            </a:r>
            <a:r>
              <a:rPr lang="en-US" sz="2400" baseline="-25000" dirty="0"/>
              <a:t>4</a:t>
            </a:r>
            <a:r>
              <a:rPr lang="en-US" sz="2400" dirty="0"/>
              <a:t>O</a:t>
            </a:r>
            <a:r>
              <a:rPr lang="en-US" sz="2400" baseline="-25000" dirty="0"/>
              <a:t>7</a:t>
            </a:r>
            <a:r>
              <a:rPr lang="en-US" sz="2400" dirty="0"/>
              <a:t> •10H</a:t>
            </a:r>
            <a:r>
              <a:rPr lang="en-US" sz="2400" baseline="-25000" dirty="0"/>
              <a:t>2</a:t>
            </a:r>
            <a:r>
              <a:rPr lang="en-US" sz="2400" dirty="0"/>
              <a:t>O, is a hydrate with a gram-formula mass of 381 grams per mole. </a:t>
            </a:r>
            <a:br>
              <a:rPr lang="en-US" sz="2400" dirty="0"/>
            </a:br>
            <a:r>
              <a:rPr lang="en-US" sz="2400" dirty="0"/>
              <a:t>A hydrate is a compound with water within its crystal structure. </a:t>
            </a:r>
            <a:br>
              <a:rPr lang="en-US" sz="2400" dirty="0"/>
            </a:br>
            <a:r>
              <a:rPr lang="en-US" sz="2400" dirty="0"/>
              <a:t>Borax has ten moles of water for every mole of Na</a:t>
            </a:r>
            <a:r>
              <a:rPr lang="en-US" sz="2400" baseline="-25000" dirty="0"/>
              <a:t>2</a:t>
            </a:r>
            <a:r>
              <a:rPr lang="en-US" sz="2400" dirty="0"/>
              <a:t>B</a:t>
            </a:r>
            <a:r>
              <a:rPr lang="en-US" sz="2400" baseline="-25000" dirty="0"/>
              <a:t>4</a:t>
            </a:r>
            <a:r>
              <a:rPr lang="en-US" sz="2400" dirty="0"/>
              <a:t>O</a:t>
            </a:r>
            <a:r>
              <a:rPr lang="en-US" sz="2400" baseline="-25000" dirty="0"/>
              <a:t>7</a:t>
            </a:r>
            <a:r>
              <a:rPr lang="en-US" sz="2400" dirty="0"/>
              <a:t>.</a:t>
            </a:r>
            <a:br>
              <a:rPr lang="en-US" sz="2400" dirty="0"/>
            </a:br>
            <a:br>
              <a:rPr lang="en-US" sz="2400" dirty="0"/>
            </a:br>
            <a:r>
              <a:rPr lang="en-US" sz="3600" dirty="0"/>
              <a:t>67 Determine the number of moles of boric acid that react in the equation to produce 10 moles of water.</a:t>
            </a:r>
          </a:p>
        </p:txBody>
      </p:sp>
      <p:sp>
        <p:nvSpPr>
          <p:cNvPr id="3" name="TextBox 2">
            <a:extLst>
              <a:ext uri="{FF2B5EF4-FFF2-40B4-BE49-F238E27FC236}">
                <a16:creationId xmlns:a16="http://schemas.microsoft.com/office/drawing/2014/main" id="{CB0908DC-525E-5BE2-747B-6FC576D08412}"/>
              </a:ext>
            </a:extLst>
          </p:cNvPr>
          <p:cNvSpPr txBox="1"/>
          <p:nvPr/>
        </p:nvSpPr>
        <p:spPr>
          <a:xfrm>
            <a:off x="4057094" y="1207363"/>
            <a:ext cx="1189608"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heat</a:t>
            </a:r>
          </a:p>
        </p:txBody>
      </p:sp>
    </p:spTree>
    <p:extLst>
      <p:ext uri="{BB962C8B-B14F-4D97-AF65-F5344CB8AC3E}">
        <p14:creationId xmlns:p14="http://schemas.microsoft.com/office/powerpoint/2010/main" val="248488701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6186309"/>
          </a:xfrm>
          <a:prstGeom prst="rect">
            <a:avLst/>
          </a:prstGeom>
          <a:noFill/>
        </p:spPr>
        <p:txBody>
          <a:bodyPr wrap="square" rtlCol="0">
            <a:spAutoFit/>
          </a:bodyPr>
          <a:lstStyle/>
          <a:p>
            <a:pPr algn="ct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Boric acid, H</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BO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is heated to produce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tetraboric</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acid, H</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B</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4</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7</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and water. </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The equation below represents the reaction to form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tetraboric</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acid. </a:t>
            </a:r>
          </a:p>
          <a:p>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a:t>
            </a:r>
            <a:br>
              <a:rPr lang="en-US" sz="36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4H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BO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3(S)    </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B</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4</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7(S)     </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5H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(G) </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a:t>boric acid                                      </a:t>
            </a:r>
            <a:r>
              <a:rPr lang="en-US" sz="2000" dirty="0" err="1"/>
              <a:t>tetraboric</a:t>
            </a:r>
            <a:r>
              <a:rPr lang="en-US" sz="2000" dirty="0"/>
              <a:t> acid </a:t>
            </a:r>
            <a:endParaRPr lang="en-US" sz="2400" dirty="0"/>
          </a:p>
          <a:p>
            <a:br>
              <a:rPr lang="en-US" sz="2400" dirty="0"/>
            </a:br>
            <a:r>
              <a:rPr lang="en-US" sz="2400" dirty="0"/>
              <a:t>The </a:t>
            </a:r>
            <a:r>
              <a:rPr lang="en-US" sz="2400" dirty="0" err="1"/>
              <a:t>tetraboric</a:t>
            </a:r>
            <a:r>
              <a:rPr lang="en-US" sz="2400" dirty="0"/>
              <a:t> acid is then used to make borax, which is used as a cleaning agent. </a:t>
            </a:r>
            <a:br>
              <a:rPr lang="en-US" sz="2400" dirty="0"/>
            </a:br>
            <a:r>
              <a:rPr lang="en-US" sz="2400" dirty="0"/>
              <a:t>Borax, Na</a:t>
            </a:r>
            <a:r>
              <a:rPr lang="en-US" sz="2400" baseline="-25000" dirty="0"/>
              <a:t>2</a:t>
            </a:r>
            <a:r>
              <a:rPr lang="en-US" sz="2400" dirty="0"/>
              <a:t>B</a:t>
            </a:r>
            <a:r>
              <a:rPr lang="en-US" sz="2400" baseline="-25000" dirty="0"/>
              <a:t>4</a:t>
            </a:r>
            <a:r>
              <a:rPr lang="en-US" sz="2400" dirty="0"/>
              <a:t>O</a:t>
            </a:r>
            <a:r>
              <a:rPr lang="en-US" sz="2400" baseline="-25000" dirty="0"/>
              <a:t>7</a:t>
            </a:r>
            <a:r>
              <a:rPr lang="en-US" sz="2400" dirty="0"/>
              <a:t> •10H</a:t>
            </a:r>
            <a:r>
              <a:rPr lang="en-US" sz="2400" baseline="-25000" dirty="0"/>
              <a:t>2</a:t>
            </a:r>
            <a:r>
              <a:rPr lang="en-US" sz="2400" dirty="0"/>
              <a:t>O, is a hydrate with a gram-formula mass of 381 grams per mole. </a:t>
            </a:r>
            <a:br>
              <a:rPr lang="en-US" sz="2400" dirty="0"/>
            </a:br>
            <a:r>
              <a:rPr lang="en-US" sz="2400" dirty="0"/>
              <a:t>A hydrate is a compound with water within its crystal structure. </a:t>
            </a:r>
            <a:br>
              <a:rPr lang="en-US" sz="2400" dirty="0"/>
            </a:br>
            <a:r>
              <a:rPr lang="en-US" sz="2400" dirty="0"/>
              <a:t>Borax has ten moles of water for every mole of Na</a:t>
            </a:r>
            <a:r>
              <a:rPr lang="en-US" sz="2400" baseline="-25000" dirty="0"/>
              <a:t>2</a:t>
            </a:r>
            <a:r>
              <a:rPr lang="en-US" sz="2400" dirty="0"/>
              <a:t>B</a:t>
            </a:r>
            <a:r>
              <a:rPr lang="en-US" sz="2400" baseline="-25000" dirty="0"/>
              <a:t>4</a:t>
            </a:r>
            <a:r>
              <a:rPr lang="en-US" sz="2400" dirty="0"/>
              <a:t>O</a:t>
            </a:r>
            <a:r>
              <a:rPr lang="en-US" sz="2400" baseline="-25000" dirty="0"/>
              <a:t>7</a:t>
            </a:r>
            <a:r>
              <a:rPr lang="en-US" sz="2400" dirty="0"/>
              <a:t>.</a:t>
            </a:r>
            <a:br>
              <a:rPr lang="en-US" sz="2400" dirty="0"/>
            </a:br>
            <a:br>
              <a:rPr lang="en-US" sz="2400" dirty="0"/>
            </a:br>
            <a:r>
              <a:rPr lang="en-US" sz="3600" dirty="0"/>
              <a:t>67 Determine the number of moles of boric acid that react in the equation to produce 10 moles of water.</a:t>
            </a:r>
            <a:br>
              <a:rPr lang="en-US" sz="3600" dirty="0"/>
            </a:br>
            <a:r>
              <a:rPr lang="en-US" sz="2800" dirty="0">
                <a:solidFill>
                  <a:srgbClr val="FF0000"/>
                </a:solidFill>
              </a:rPr>
              <a:t>Do the math: </a:t>
            </a:r>
            <a:endParaRPr lang="en-US" sz="3600" dirty="0">
              <a:solidFill>
                <a:srgbClr val="FF0000"/>
              </a:solidFill>
            </a:endParaRPr>
          </a:p>
        </p:txBody>
      </p:sp>
      <p:sp>
        <p:nvSpPr>
          <p:cNvPr id="3" name="TextBox 2">
            <a:extLst>
              <a:ext uri="{FF2B5EF4-FFF2-40B4-BE49-F238E27FC236}">
                <a16:creationId xmlns:a16="http://schemas.microsoft.com/office/drawing/2014/main" id="{CB0908DC-525E-5BE2-747B-6FC576D08412}"/>
              </a:ext>
            </a:extLst>
          </p:cNvPr>
          <p:cNvSpPr txBox="1"/>
          <p:nvPr/>
        </p:nvSpPr>
        <p:spPr>
          <a:xfrm>
            <a:off x="4057094" y="1207363"/>
            <a:ext cx="1189608"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heat</a:t>
            </a:r>
          </a:p>
        </p:txBody>
      </p:sp>
      <p:graphicFrame>
        <p:nvGraphicFramePr>
          <p:cNvPr id="4" name="Table 4">
            <a:extLst>
              <a:ext uri="{FF2B5EF4-FFF2-40B4-BE49-F238E27FC236}">
                <a16:creationId xmlns:a16="http://schemas.microsoft.com/office/drawing/2014/main" id="{EB50CFE9-CCDB-C828-9CD9-11DD868176CD}"/>
              </a:ext>
            </a:extLst>
          </p:cNvPr>
          <p:cNvGraphicFramePr>
            <a:graphicFrameLocks noGrp="1"/>
          </p:cNvGraphicFramePr>
          <p:nvPr>
            <p:extLst>
              <p:ext uri="{D42A27DB-BD31-4B8C-83A1-F6EECF244321}">
                <p14:modId xmlns:p14="http://schemas.microsoft.com/office/powerpoint/2010/main" val="4238670528"/>
              </p:ext>
            </p:extLst>
          </p:nvPr>
        </p:nvGraphicFramePr>
        <p:xfrm>
          <a:off x="2035945" y="5594179"/>
          <a:ext cx="6060489" cy="1081827"/>
        </p:xfrm>
        <a:graphic>
          <a:graphicData uri="http://schemas.openxmlformats.org/drawingml/2006/table">
            <a:tbl>
              <a:tblPr firstRow="1" bandRow="1">
                <a:tableStyleId>{5C22544A-7EE6-4342-B048-85BDC9FD1C3A}</a:tableStyleId>
              </a:tblPr>
              <a:tblGrid>
                <a:gridCol w="2906023">
                  <a:extLst>
                    <a:ext uri="{9D8B030D-6E8A-4147-A177-3AD203B41FA5}">
                      <a16:colId xmlns:a16="http://schemas.microsoft.com/office/drawing/2014/main" val="199951447"/>
                    </a:ext>
                  </a:extLst>
                </a:gridCol>
                <a:gridCol w="388473">
                  <a:extLst>
                    <a:ext uri="{9D8B030D-6E8A-4147-A177-3AD203B41FA5}">
                      <a16:colId xmlns:a16="http://schemas.microsoft.com/office/drawing/2014/main" val="1986016565"/>
                    </a:ext>
                  </a:extLst>
                </a:gridCol>
                <a:gridCol w="2765993">
                  <a:extLst>
                    <a:ext uri="{9D8B030D-6E8A-4147-A177-3AD203B41FA5}">
                      <a16:colId xmlns:a16="http://schemas.microsoft.com/office/drawing/2014/main" val="155581662"/>
                    </a:ext>
                  </a:extLst>
                </a:gridCol>
              </a:tblGrid>
              <a:tr h="1081827">
                <a:tc>
                  <a:txBody>
                    <a:bodyPr/>
                    <a:lstStyle/>
                    <a:p>
                      <a:pPr algn="ctr"/>
                      <a:r>
                        <a:rPr lang="en-US" sz="2400" b="0" u="sng" dirty="0">
                          <a:solidFill>
                            <a:srgbClr val="FF0000"/>
                          </a:solidFill>
                          <a:latin typeface="Times New Roman" panose="02020603050405020304" pitchFamily="18" charset="0"/>
                          <a:cs typeface="Times New Roman" panose="02020603050405020304" pitchFamily="18" charset="0"/>
                        </a:rPr>
                        <a:t>4 moles boric acid</a:t>
                      </a:r>
                      <a:br>
                        <a:rPr lang="en-US" sz="2400" b="0" dirty="0">
                          <a:solidFill>
                            <a:srgbClr val="FF0000"/>
                          </a:solidFill>
                          <a:latin typeface="Times New Roman" panose="02020603050405020304" pitchFamily="18" charset="0"/>
                          <a:cs typeface="Times New Roman" panose="02020603050405020304" pitchFamily="18" charset="0"/>
                        </a:rPr>
                      </a:br>
                      <a:r>
                        <a:rPr lang="en-US" sz="2400" b="0" dirty="0">
                          <a:solidFill>
                            <a:srgbClr val="FF0000"/>
                          </a:solidFill>
                          <a:latin typeface="Times New Roman" panose="02020603050405020304" pitchFamily="18" charset="0"/>
                          <a:cs typeface="Times New Roman" panose="02020603050405020304" pitchFamily="18" charset="0"/>
                        </a:rPr>
                        <a:t>5 moles water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dirty="0">
                          <a:solidFill>
                            <a:srgbClr val="FF0000"/>
                          </a:solidFill>
                          <a:latin typeface="Times New Roman" panose="02020603050405020304" pitchFamily="18" charset="0"/>
                          <a:cs typeface="Times New Roman" panose="02020603050405020304" pitchFamily="18"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400" b="0" u="sng" dirty="0">
                          <a:solidFill>
                            <a:srgbClr val="FF0000"/>
                          </a:solidFill>
                          <a:latin typeface="Times New Roman" panose="02020603050405020304" pitchFamily="18" charset="0"/>
                          <a:cs typeface="Times New Roman" panose="02020603050405020304" pitchFamily="18" charset="0"/>
                        </a:rPr>
                        <a:t>X moles boric acid</a:t>
                      </a:r>
                      <a:br>
                        <a:rPr lang="en-US" sz="2400" b="0" u="sng" dirty="0">
                          <a:solidFill>
                            <a:srgbClr val="FF0000"/>
                          </a:solidFill>
                          <a:latin typeface="Times New Roman" panose="02020603050405020304" pitchFamily="18" charset="0"/>
                          <a:cs typeface="Times New Roman" panose="02020603050405020304" pitchFamily="18" charset="0"/>
                        </a:rPr>
                      </a:br>
                      <a:r>
                        <a:rPr lang="en-US" sz="2400" b="0" dirty="0">
                          <a:solidFill>
                            <a:srgbClr val="FF0000"/>
                          </a:solidFill>
                          <a:latin typeface="Times New Roman" panose="02020603050405020304" pitchFamily="18" charset="0"/>
                          <a:cs typeface="Times New Roman" panose="02020603050405020304" pitchFamily="18" charset="0"/>
                        </a:rPr>
                        <a:t>10 moles water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37517942"/>
                  </a:ext>
                </a:extLst>
              </a:tr>
            </a:tbl>
          </a:graphicData>
        </a:graphic>
      </p:graphicFrame>
      <p:sp>
        <p:nvSpPr>
          <p:cNvPr id="5" name="TextBox 4">
            <a:extLst>
              <a:ext uri="{FF2B5EF4-FFF2-40B4-BE49-F238E27FC236}">
                <a16:creationId xmlns:a16="http://schemas.microsoft.com/office/drawing/2014/main" id="{E93D1F2F-35EE-8D1F-04D6-B405A0E2E590}"/>
              </a:ext>
            </a:extLst>
          </p:cNvPr>
          <p:cNvSpPr txBox="1"/>
          <p:nvPr/>
        </p:nvSpPr>
        <p:spPr>
          <a:xfrm>
            <a:off x="8432307" y="5846848"/>
            <a:ext cx="3447495" cy="523220"/>
          </a:xfrm>
          <a:prstGeom prst="rect">
            <a:avLst/>
          </a:prstGeom>
          <a:solidFill>
            <a:schemeClr val="bg1"/>
          </a:solid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X = 8 moles boric acid</a:t>
            </a:r>
          </a:p>
        </p:txBody>
      </p:sp>
    </p:spTree>
    <p:extLst>
      <p:ext uri="{BB962C8B-B14F-4D97-AF65-F5344CB8AC3E}">
        <p14:creationId xmlns:p14="http://schemas.microsoft.com/office/powerpoint/2010/main" val="187515444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5632311"/>
          </a:xfrm>
          <a:prstGeom prst="rect">
            <a:avLst/>
          </a:prstGeom>
          <a:noFill/>
        </p:spPr>
        <p:txBody>
          <a:bodyPr wrap="square" rtlCol="0">
            <a:spAutoFit/>
          </a:bodyPr>
          <a:lstStyle/>
          <a:p>
            <a:pPr algn="ct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Boric acid, H</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BO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is heated to produce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tetraboric</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acid, H</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B</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4</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7</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and water. </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The equation below represents the reaction to form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tetraboric</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acid. </a:t>
            </a:r>
          </a:p>
          <a:p>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a:t>
            </a:r>
            <a:br>
              <a:rPr lang="en-US" sz="36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4H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3</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BO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3(S)    </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     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B</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4</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7(S)     </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   5H</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3600" dirty="0">
                <a:solidFill>
                  <a:schemeClr val="tx1">
                    <a:lumMod val="95000"/>
                    <a:lumOff val="5000"/>
                  </a:schemeClr>
                </a:solidFill>
                <a:latin typeface="Times New Roman" panose="02020603050405020304" pitchFamily="18" charset="0"/>
                <a:cs typeface="Times New Roman" panose="02020603050405020304" pitchFamily="18" charset="0"/>
              </a:rPr>
              <a:t>O</a:t>
            </a:r>
            <a:r>
              <a:rPr lang="en-US" sz="3600" baseline="-25000" dirty="0">
                <a:solidFill>
                  <a:schemeClr val="tx1">
                    <a:lumMod val="95000"/>
                    <a:lumOff val="5000"/>
                  </a:schemeClr>
                </a:solidFill>
                <a:latin typeface="Times New Roman" panose="02020603050405020304" pitchFamily="18" charset="0"/>
                <a:cs typeface="Times New Roman" panose="02020603050405020304" pitchFamily="18" charset="0"/>
              </a:rPr>
              <a:t>(G) </a:t>
            </a:r>
            <a:br>
              <a:rPr lang="en-US" sz="24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a:t>boric acid                                      </a:t>
            </a:r>
            <a:r>
              <a:rPr lang="en-US" sz="2000" dirty="0" err="1"/>
              <a:t>tetraboric</a:t>
            </a:r>
            <a:r>
              <a:rPr lang="en-US" sz="2000" dirty="0"/>
              <a:t> acid </a:t>
            </a:r>
            <a:endParaRPr lang="en-US" sz="2400" dirty="0"/>
          </a:p>
          <a:p>
            <a:br>
              <a:rPr lang="en-US" sz="2400" dirty="0"/>
            </a:br>
            <a:r>
              <a:rPr lang="en-US" sz="2400" dirty="0"/>
              <a:t>The </a:t>
            </a:r>
            <a:r>
              <a:rPr lang="en-US" sz="2400" dirty="0" err="1"/>
              <a:t>tetraboric</a:t>
            </a:r>
            <a:r>
              <a:rPr lang="en-US" sz="2400" dirty="0"/>
              <a:t> acid is then used to make borax, which is used as a cleaning agent. </a:t>
            </a:r>
            <a:br>
              <a:rPr lang="en-US" sz="2400" dirty="0"/>
            </a:br>
            <a:r>
              <a:rPr lang="en-US" sz="2400" dirty="0"/>
              <a:t>Borax, Na</a:t>
            </a:r>
            <a:r>
              <a:rPr lang="en-US" sz="2400" baseline="-25000" dirty="0"/>
              <a:t>2</a:t>
            </a:r>
            <a:r>
              <a:rPr lang="en-US" sz="2400" dirty="0"/>
              <a:t>B</a:t>
            </a:r>
            <a:r>
              <a:rPr lang="en-US" sz="2400" baseline="-25000" dirty="0"/>
              <a:t>4</a:t>
            </a:r>
            <a:r>
              <a:rPr lang="en-US" sz="2400" dirty="0"/>
              <a:t>O</a:t>
            </a:r>
            <a:r>
              <a:rPr lang="en-US" sz="2400" baseline="-25000" dirty="0"/>
              <a:t>7</a:t>
            </a:r>
            <a:r>
              <a:rPr lang="en-US" sz="2400" dirty="0"/>
              <a:t> •10H</a:t>
            </a:r>
            <a:r>
              <a:rPr lang="en-US" sz="2400" baseline="-25000" dirty="0"/>
              <a:t>2</a:t>
            </a:r>
            <a:r>
              <a:rPr lang="en-US" sz="2400" dirty="0"/>
              <a:t>O, is a hydrate with a gram-formula mass of 381 grams per mole. </a:t>
            </a:r>
            <a:br>
              <a:rPr lang="en-US" sz="2400" dirty="0"/>
            </a:br>
            <a:r>
              <a:rPr lang="en-US" sz="2400" dirty="0"/>
              <a:t>A hydrate is a compound with water within its crystal structure. </a:t>
            </a:r>
            <a:br>
              <a:rPr lang="en-US" sz="2400" dirty="0"/>
            </a:br>
            <a:r>
              <a:rPr lang="en-US" sz="2400" dirty="0"/>
              <a:t>Borax has ten moles of water for every mole of Na</a:t>
            </a:r>
            <a:r>
              <a:rPr lang="en-US" sz="2400" baseline="-25000" dirty="0"/>
              <a:t>2</a:t>
            </a:r>
            <a:r>
              <a:rPr lang="en-US" sz="2400" dirty="0"/>
              <a:t>B</a:t>
            </a:r>
            <a:r>
              <a:rPr lang="en-US" sz="2400" baseline="-25000" dirty="0"/>
              <a:t>4</a:t>
            </a:r>
            <a:r>
              <a:rPr lang="en-US" sz="2400" dirty="0"/>
              <a:t>O</a:t>
            </a:r>
            <a:r>
              <a:rPr lang="en-US" sz="2400" baseline="-25000" dirty="0"/>
              <a:t>7</a:t>
            </a:r>
            <a:r>
              <a:rPr lang="en-US" sz="2400" dirty="0"/>
              <a:t>.</a:t>
            </a:r>
            <a:br>
              <a:rPr lang="en-US" sz="2400" dirty="0"/>
            </a:br>
            <a:br>
              <a:rPr lang="en-US" sz="2400" dirty="0"/>
            </a:br>
            <a:r>
              <a:rPr lang="en-US" sz="3600" dirty="0"/>
              <a:t>68 Show a numerical setup for calculating the mass, in grams,</a:t>
            </a:r>
            <a:br>
              <a:rPr lang="en-US" sz="3600" dirty="0"/>
            </a:br>
            <a:r>
              <a:rPr lang="en-US" sz="3600" dirty="0"/>
              <a:t>of a 0.200-mole sample of borax.</a:t>
            </a:r>
          </a:p>
        </p:txBody>
      </p:sp>
      <p:sp>
        <p:nvSpPr>
          <p:cNvPr id="3" name="TextBox 2">
            <a:extLst>
              <a:ext uri="{FF2B5EF4-FFF2-40B4-BE49-F238E27FC236}">
                <a16:creationId xmlns:a16="http://schemas.microsoft.com/office/drawing/2014/main" id="{CB0908DC-525E-5BE2-747B-6FC576D08412}"/>
              </a:ext>
            </a:extLst>
          </p:cNvPr>
          <p:cNvSpPr txBox="1"/>
          <p:nvPr/>
        </p:nvSpPr>
        <p:spPr>
          <a:xfrm>
            <a:off x="4057094" y="1207363"/>
            <a:ext cx="1189608"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heat</a:t>
            </a:r>
          </a:p>
        </p:txBody>
      </p:sp>
    </p:spTree>
    <p:extLst>
      <p:ext uri="{BB962C8B-B14F-4D97-AF65-F5344CB8AC3E}">
        <p14:creationId xmlns:p14="http://schemas.microsoft.com/office/powerpoint/2010/main" val="1582940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7 Which element has chemical properties most similar to</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sodium?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magnesium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oxygen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phosphorus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rubidium</a:t>
            </a:r>
          </a:p>
        </p:txBody>
      </p:sp>
    </p:spTree>
    <p:extLst>
      <p:ext uri="{BB962C8B-B14F-4D97-AF65-F5344CB8AC3E}">
        <p14:creationId xmlns:p14="http://schemas.microsoft.com/office/powerpoint/2010/main" val="376245886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4154984"/>
          </a:xfrm>
          <a:prstGeom prst="rect">
            <a:avLst/>
          </a:prstGeom>
          <a:noFill/>
        </p:spPr>
        <p:txBody>
          <a:bodyPr wrap="square" rtlCol="0">
            <a:spAutoFit/>
          </a:bodyPr>
          <a:lstStyle/>
          <a:p>
            <a:r>
              <a:rPr lang="en-US" sz="2400" dirty="0"/>
              <a:t>The </a:t>
            </a:r>
            <a:r>
              <a:rPr lang="en-US" sz="2400" dirty="0" err="1"/>
              <a:t>tetraboric</a:t>
            </a:r>
            <a:r>
              <a:rPr lang="en-US" sz="2400" dirty="0"/>
              <a:t> acid is then used to make borax, which is used as a cleaning agent. </a:t>
            </a:r>
            <a:br>
              <a:rPr lang="en-US" sz="2400" dirty="0"/>
            </a:br>
            <a:r>
              <a:rPr lang="en-US" sz="2400" dirty="0"/>
              <a:t>Borax, Na</a:t>
            </a:r>
            <a:r>
              <a:rPr lang="en-US" sz="2400" baseline="-25000" dirty="0"/>
              <a:t>2</a:t>
            </a:r>
            <a:r>
              <a:rPr lang="en-US" sz="2400" dirty="0"/>
              <a:t>B</a:t>
            </a:r>
            <a:r>
              <a:rPr lang="en-US" sz="2400" baseline="-25000" dirty="0"/>
              <a:t>4</a:t>
            </a:r>
            <a:r>
              <a:rPr lang="en-US" sz="2400" dirty="0"/>
              <a:t>O</a:t>
            </a:r>
            <a:r>
              <a:rPr lang="en-US" sz="2400" baseline="-25000" dirty="0"/>
              <a:t>7</a:t>
            </a:r>
            <a:r>
              <a:rPr lang="en-US" sz="2400" dirty="0"/>
              <a:t> •10H</a:t>
            </a:r>
            <a:r>
              <a:rPr lang="en-US" sz="2400" baseline="-25000" dirty="0"/>
              <a:t>2</a:t>
            </a:r>
            <a:r>
              <a:rPr lang="en-US" sz="2400" dirty="0"/>
              <a:t>O, is a hydrate with a gram-formula mass of 381 grams per mole. </a:t>
            </a:r>
            <a:br>
              <a:rPr lang="en-US" sz="2400" dirty="0"/>
            </a:br>
            <a:r>
              <a:rPr lang="en-US" sz="2400" dirty="0"/>
              <a:t>A hydrate is a compound with water within its crystal structure. </a:t>
            </a:r>
            <a:br>
              <a:rPr lang="en-US" sz="2400" dirty="0"/>
            </a:br>
            <a:r>
              <a:rPr lang="en-US" sz="2400" dirty="0"/>
              <a:t>Borax has ten moles of water for every mole of Na</a:t>
            </a:r>
            <a:r>
              <a:rPr lang="en-US" sz="2400" baseline="-25000" dirty="0"/>
              <a:t>2</a:t>
            </a:r>
            <a:r>
              <a:rPr lang="en-US" sz="2400" dirty="0"/>
              <a:t>B</a:t>
            </a:r>
            <a:r>
              <a:rPr lang="en-US" sz="2400" baseline="-25000" dirty="0"/>
              <a:t>4</a:t>
            </a:r>
            <a:r>
              <a:rPr lang="en-US" sz="2400" dirty="0"/>
              <a:t>O</a:t>
            </a:r>
            <a:r>
              <a:rPr lang="en-US" sz="2400" baseline="-25000" dirty="0"/>
              <a:t>7</a:t>
            </a:r>
            <a:r>
              <a:rPr lang="en-US" sz="2400" dirty="0"/>
              <a:t>.</a:t>
            </a:r>
            <a:br>
              <a:rPr lang="en-US" sz="2400" dirty="0"/>
            </a:br>
            <a:br>
              <a:rPr lang="en-US" sz="2400" dirty="0"/>
            </a:br>
            <a:r>
              <a:rPr lang="en-US" sz="3600" dirty="0"/>
              <a:t>68 Show a numerical setup for calculating the mass, in grams,</a:t>
            </a:r>
            <a:br>
              <a:rPr lang="en-US" sz="3600" dirty="0"/>
            </a:br>
            <a:r>
              <a:rPr lang="en-US" sz="3600" dirty="0"/>
              <a:t>of a 0.200-mole sample of borax.</a:t>
            </a:r>
            <a:br>
              <a:rPr lang="en-US" sz="3600" dirty="0"/>
            </a:br>
            <a:br>
              <a:rPr lang="en-US" sz="3600" u="sng" dirty="0"/>
            </a:br>
            <a:endParaRPr lang="en-US" sz="3600" dirty="0">
              <a:solidFill>
                <a:srgbClr val="FF0000"/>
              </a:solidFill>
            </a:endParaRPr>
          </a:p>
        </p:txBody>
      </p:sp>
      <p:graphicFrame>
        <p:nvGraphicFramePr>
          <p:cNvPr id="4" name="Table 4">
            <a:extLst>
              <a:ext uri="{FF2B5EF4-FFF2-40B4-BE49-F238E27FC236}">
                <a16:creationId xmlns:a16="http://schemas.microsoft.com/office/drawing/2014/main" id="{5E887701-ED84-B409-6934-7C03D5117EFE}"/>
              </a:ext>
            </a:extLst>
          </p:cNvPr>
          <p:cNvGraphicFramePr>
            <a:graphicFrameLocks noGrp="1"/>
          </p:cNvGraphicFramePr>
          <p:nvPr>
            <p:extLst>
              <p:ext uri="{D42A27DB-BD31-4B8C-83A1-F6EECF244321}">
                <p14:modId xmlns:p14="http://schemas.microsoft.com/office/powerpoint/2010/main" val="24673809"/>
              </p:ext>
            </p:extLst>
          </p:nvPr>
        </p:nvGraphicFramePr>
        <p:xfrm>
          <a:off x="142042" y="3161025"/>
          <a:ext cx="11159232" cy="2963992"/>
        </p:xfrm>
        <a:graphic>
          <a:graphicData uri="http://schemas.openxmlformats.org/drawingml/2006/table">
            <a:tbl>
              <a:tblPr firstRow="1" bandRow="1">
                <a:tableStyleId>{5C22544A-7EE6-4342-B048-85BDC9FD1C3A}</a:tableStyleId>
              </a:tblPr>
              <a:tblGrid>
                <a:gridCol w="3142695">
                  <a:extLst>
                    <a:ext uri="{9D8B030D-6E8A-4147-A177-3AD203B41FA5}">
                      <a16:colId xmlns:a16="http://schemas.microsoft.com/office/drawing/2014/main" val="1948973897"/>
                    </a:ext>
                  </a:extLst>
                </a:gridCol>
                <a:gridCol w="568171">
                  <a:extLst>
                    <a:ext uri="{9D8B030D-6E8A-4147-A177-3AD203B41FA5}">
                      <a16:colId xmlns:a16="http://schemas.microsoft.com/office/drawing/2014/main" val="291651672"/>
                    </a:ext>
                  </a:extLst>
                </a:gridCol>
                <a:gridCol w="2086253">
                  <a:extLst>
                    <a:ext uri="{9D8B030D-6E8A-4147-A177-3AD203B41FA5}">
                      <a16:colId xmlns:a16="http://schemas.microsoft.com/office/drawing/2014/main" val="3550068082"/>
                    </a:ext>
                  </a:extLst>
                </a:gridCol>
                <a:gridCol w="5362113">
                  <a:extLst>
                    <a:ext uri="{9D8B030D-6E8A-4147-A177-3AD203B41FA5}">
                      <a16:colId xmlns:a16="http://schemas.microsoft.com/office/drawing/2014/main" val="2647062483"/>
                    </a:ext>
                  </a:extLst>
                </a:gridCol>
              </a:tblGrid>
              <a:tr h="1481996">
                <a:tc>
                  <a:txBody>
                    <a:bodyPr/>
                    <a:lstStyle/>
                    <a:p>
                      <a:pPr algn="ctr"/>
                      <a:r>
                        <a:rPr lang="en-US" sz="2800" b="0" u="sng" dirty="0">
                          <a:solidFill>
                            <a:srgbClr val="FF0000"/>
                          </a:solidFill>
                          <a:latin typeface="Times New Roman" panose="02020603050405020304" pitchFamily="18" charset="0"/>
                          <a:cs typeface="Times New Roman" panose="02020603050405020304" pitchFamily="18" charset="0"/>
                        </a:rPr>
                        <a:t>0.200 moles borax</a:t>
                      </a:r>
                      <a:br>
                        <a:rPr lang="en-US" sz="2800" b="0" dirty="0">
                          <a:solidFill>
                            <a:srgbClr val="FF0000"/>
                          </a:solidFill>
                          <a:latin typeface="Times New Roman" panose="02020603050405020304" pitchFamily="18" charset="0"/>
                          <a:cs typeface="Times New Roman" panose="02020603050405020304" pitchFamily="18" charset="0"/>
                        </a:rPr>
                      </a:br>
                      <a:r>
                        <a:rPr lang="en-US" sz="2800" b="0" dirty="0">
                          <a:solidFill>
                            <a:srgbClr val="FF0000"/>
                          </a:solidFill>
                          <a:latin typeface="Times New Roman" panose="02020603050405020304" pitchFamily="18" charset="0"/>
                          <a:cs typeface="Times New Roman" panose="02020603050405020304" pitchFamily="18"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0" u="sng" dirty="0">
                          <a:solidFill>
                            <a:srgbClr val="FF0000"/>
                          </a:solidFill>
                          <a:latin typeface="Times New Roman" panose="02020603050405020304" pitchFamily="18" charset="0"/>
                          <a:cs typeface="Times New Roman" panose="02020603050405020304" pitchFamily="18" charset="0"/>
                        </a:rPr>
                        <a:t> 381 g borax</a:t>
                      </a:r>
                      <a:br>
                        <a:rPr lang="en-US" sz="2800" b="0" dirty="0">
                          <a:solidFill>
                            <a:srgbClr val="FF0000"/>
                          </a:solidFill>
                          <a:latin typeface="Times New Roman" panose="02020603050405020304" pitchFamily="18" charset="0"/>
                          <a:cs typeface="Times New Roman" panose="02020603050405020304" pitchFamily="18" charset="0"/>
                        </a:rPr>
                      </a:br>
                      <a:r>
                        <a:rPr lang="en-US" sz="2800" b="0" dirty="0">
                          <a:solidFill>
                            <a:srgbClr val="FF0000"/>
                          </a:solidFill>
                          <a:latin typeface="Times New Roman" panose="02020603050405020304" pitchFamily="18" charset="0"/>
                          <a:cs typeface="Times New Roman" panose="02020603050405020304" pitchFamily="18" charset="0"/>
                        </a:rPr>
                        <a:t>1 mole borax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2800" b="0" dirty="0">
                          <a:solidFill>
                            <a:srgbClr val="FF0000"/>
                          </a:solidFill>
                          <a:latin typeface="Times New Roman" panose="02020603050405020304" pitchFamily="18" charset="0"/>
                          <a:cs typeface="Times New Roman" panose="02020603050405020304" pitchFamily="18" charset="0"/>
                        </a:rPr>
                        <a:t> =   </a:t>
                      </a:r>
                      <a:r>
                        <a:rPr lang="en-US" sz="2400" b="0" dirty="0">
                          <a:solidFill>
                            <a:srgbClr val="0000FF"/>
                          </a:solidFill>
                          <a:latin typeface="Times New Roman" panose="02020603050405020304" pitchFamily="18" charset="0"/>
                          <a:cs typeface="Times New Roman" panose="02020603050405020304" pitchFamily="18" charset="0"/>
                        </a:rPr>
                        <a:t>this is sufficient - without an answer</a:t>
                      </a:r>
                      <a:endParaRPr lang="en-US" sz="2800" b="0" dirty="0">
                        <a:solidFill>
                          <a:srgbClr val="0000FF"/>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7191745"/>
                  </a:ext>
                </a:extLst>
              </a:tr>
              <a:tr h="1481996">
                <a:tc>
                  <a:txBody>
                    <a:bodyPr/>
                    <a:lstStyle/>
                    <a:p>
                      <a:pPr algn="ctr"/>
                      <a:r>
                        <a:rPr lang="en-US" sz="2800" b="0" u="sng" dirty="0">
                          <a:solidFill>
                            <a:schemeClr val="tx1">
                              <a:lumMod val="95000"/>
                              <a:lumOff val="5000"/>
                            </a:schemeClr>
                          </a:solidFill>
                          <a:latin typeface="Times New Roman" panose="02020603050405020304" pitchFamily="18" charset="0"/>
                          <a:cs typeface="Times New Roman" panose="02020603050405020304" pitchFamily="18" charset="0"/>
                        </a:rPr>
                        <a:t>0.200 moles borax</a:t>
                      </a:r>
                      <a:b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t>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800" b="0" u="sng" dirty="0">
                          <a:solidFill>
                            <a:schemeClr val="tx1">
                              <a:lumMod val="95000"/>
                              <a:lumOff val="5000"/>
                            </a:schemeClr>
                          </a:solidFill>
                          <a:latin typeface="Times New Roman" panose="02020603050405020304" pitchFamily="18" charset="0"/>
                          <a:cs typeface="Times New Roman" panose="02020603050405020304" pitchFamily="18" charset="0"/>
                        </a:rPr>
                        <a:t> 381 g borax</a:t>
                      </a:r>
                      <a:b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t>1 mole borax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a:r>
                        <a:rPr lang="en-US" sz="2800" b="0" dirty="0">
                          <a:solidFill>
                            <a:schemeClr val="tx1">
                              <a:lumMod val="95000"/>
                              <a:lumOff val="5000"/>
                            </a:schemeClr>
                          </a:solidFill>
                          <a:latin typeface="Times New Roman" panose="02020603050405020304" pitchFamily="18" charset="0"/>
                          <a:cs typeface="Times New Roman" panose="02020603050405020304" pitchFamily="18" charset="0"/>
                        </a:rPr>
                        <a:t> = 76.2 grams of borax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494006820"/>
                  </a:ext>
                </a:extLst>
              </a:tr>
            </a:tbl>
          </a:graphicData>
        </a:graphic>
      </p:graphicFrame>
    </p:spTree>
    <p:extLst>
      <p:ext uri="{BB962C8B-B14F-4D97-AF65-F5344CB8AC3E}">
        <p14:creationId xmlns:p14="http://schemas.microsoft.com/office/powerpoint/2010/main" val="253560540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6001643"/>
          </a:xfrm>
          <a:prstGeom prst="rect">
            <a:avLst/>
          </a:prstGeom>
          <a:noFill/>
        </p:spPr>
        <p:txBody>
          <a:bodyPr wrap="square" rtlCol="0">
            <a:spAutoFit/>
          </a:bodyPr>
          <a:lstStyle/>
          <a:p>
            <a:r>
              <a:rPr lang="en-US" sz="2400" dirty="0"/>
              <a:t>During a laboratory activity, a student uses the lab equipment shown in the diagram below to determine the heat of combustion of candle wax.</a:t>
            </a:r>
            <a:br>
              <a:rPr lang="en-US" sz="2400" dirty="0"/>
            </a:br>
            <a:br>
              <a:rPr lang="en-US" sz="2400" dirty="0"/>
            </a:br>
            <a:endParaRPr lang="en-US" sz="2400" dirty="0"/>
          </a:p>
          <a:p>
            <a:r>
              <a:rPr lang="en-US" sz="2400" dirty="0"/>
              <a:t>Heat of combustion is defined as the amount of heat </a:t>
            </a:r>
            <a:br>
              <a:rPr lang="en-US" sz="2400" dirty="0"/>
            </a:br>
            <a:r>
              <a:rPr lang="en-US" sz="2400" dirty="0"/>
              <a:t>released when a known mass of a substance is burned </a:t>
            </a:r>
            <a:br>
              <a:rPr lang="en-US" sz="2400" dirty="0"/>
            </a:br>
            <a:r>
              <a:rPr lang="en-US" sz="2400" dirty="0"/>
              <a:t>and can be measured in joules per gram. At the start of </a:t>
            </a:r>
            <a:br>
              <a:rPr lang="en-US" sz="2400" dirty="0"/>
            </a:br>
            <a:r>
              <a:rPr lang="en-US" sz="2400" dirty="0"/>
              <a:t>the activity, the mass of the candle and the mass of the </a:t>
            </a:r>
            <a:br>
              <a:rPr lang="en-US" sz="2400" dirty="0"/>
            </a:br>
            <a:r>
              <a:rPr lang="en-US" sz="2400" dirty="0"/>
              <a:t>water are measured. The starting temperature of the </a:t>
            </a:r>
            <a:br>
              <a:rPr lang="en-US" sz="2400" dirty="0"/>
            </a:br>
            <a:r>
              <a:rPr lang="en-US" sz="2400" dirty="0"/>
              <a:t>water is 5.0°C, and the air temperature in the room is </a:t>
            </a:r>
            <a:br>
              <a:rPr lang="en-US" sz="2400" dirty="0"/>
            </a:br>
            <a:r>
              <a:rPr lang="en-US" sz="2400" dirty="0"/>
              <a:t>22.0°C. The candle is lit, and the water is stirred with</a:t>
            </a:r>
            <a:br>
              <a:rPr lang="en-US" sz="2400" dirty="0"/>
            </a:br>
            <a:r>
              <a:rPr lang="en-US" sz="2400" dirty="0"/>
              <a:t> a stirring rod. Several minutes later, the candle is </a:t>
            </a:r>
            <a:br>
              <a:rPr lang="en-US" sz="2400" dirty="0"/>
            </a:br>
            <a:r>
              <a:rPr lang="en-US" sz="2400" dirty="0"/>
              <a:t>extinguished, and the student measures the temperature</a:t>
            </a:r>
            <a:br>
              <a:rPr lang="en-US" sz="2400" dirty="0"/>
            </a:br>
            <a:r>
              <a:rPr lang="en-US" sz="2400" dirty="0"/>
              <a:t> of the water in the can. When the candle is cool, the </a:t>
            </a:r>
            <a:br>
              <a:rPr lang="en-US" sz="2400" dirty="0"/>
            </a:br>
            <a:r>
              <a:rPr lang="en-US" sz="2400" dirty="0"/>
              <a:t>student measures the final mass of the candle. </a:t>
            </a:r>
            <a:br>
              <a:rPr lang="en-US" sz="2400" dirty="0"/>
            </a:br>
            <a:r>
              <a:rPr lang="en-US" sz="2400" dirty="0"/>
              <a:t>Lab activity results are shown in the table on next slide… </a:t>
            </a:r>
          </a:p>
        </p:txBody>
      </p:sp>
      <p:pic>
        <p:nvPicPr>
          <p:cNvPr id="5" name="Picture 4" descr="Diagram&#10;&#10;Description automatically generated">
            <a:extLst>
              <a:ext uri="{FF2B5EF4-FFF2-40B4-BE49-F238E27FC236}">
                <a16:creationId xmlns:a16="http://schemas.microsoft.com/office/drawing/2014/main" id="{505B019F-B56B-8051-CFB7-1CE438C7E0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5700" y="571251"/>
            <a:ext cx="4799903" cy="3628959"/>
          </a:xfrm>
          <a:prstGeom prst="rect">
            <a:avLst/>
          </a:prstGeom>
        </p:spPr>
      </p:pic>
    </p:spTree>
    <p:extLst>
      <p:ext uri="{BB962C8B-B14F-4D97-AF65-F5344CB8AC3E}">
        <p14:creationId xmlns:p14="http://schemas.microsoft.com/office/powerpoint/2010/main" val="95041614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5447645"/>
          </a:xfrm>
          <a:prstGeom prst="rect">
            <a:avLst/>
          </a:prstGeom>
          <a:noFill/>
        </p:spPr>
        <p:txBody>
          <a:bodyPr wrap="square" rtlCol="0">
            <a:spAutoFit/>
          </a:bodyPr>
          <a:lstStyle/>
          <a:p>
            <a:r>
              <a:rPr lang="en-US" sz="2000" dirty="0">
                <a:solidFill>
                  <a:srgbClr val="FF0000"/>
                </a:solidFill>
              </a:rPr>
              <a:t>The starting temperature of the water is 5.0°C, and the air</a:t>
            </a:r>
            <a:br>
              <a:rPr lang="en-US" sz="2000" dirty="0">
                <a:solidFill>
                  <a:srgbClr val="FF0000"/>
                </a:solidFill>
              </a:rPr>
            </a:br>
            <a:r>
              <a:rPr lang="en-US" sz="2000" dirty="0">
                <a:solidFill>
                  <a:srgbClr val="FF0000"/>
                </a:solidFill>
              </a:rPr>
              <a:t>temperature in the room is 22.0°C. The candle is lit, and the water </a:t>
            </a:r>
            <a:br>
              <a:rPr lang="en-US" sz="2000" dirty="0">
                <a:solidFill>
                  <a:srgbClr val="FF0000"/>
                </a:solidFill>
              </a:rPr>
            </a:br>
            <a:r>
              <a:rPr lang="en-US" sz="2000" dirty="0">
                <a:solidFill>
                  <a:srgbClr val="FF0000"/>
                </a:solidFill>
              </a:rPr>
              <a:t>is stirred with a stirring rod. Several minutes later, the candle is </a:t>
            </a:r>
            <a:br>
              <a:rPr lang="en-US" sz="2000" dirty="0">
                <a:solidFill>
                  <a:srgbClr val="FF0000"/>
                </a:solidFill>
              </a:rPr>
            </a:br>
            <a:r>
              <a:rPr lang="en-US" sz="2000" dirty="0">
                <a:solidFill>
                  <a:srgbClr val="FF0000"/>
                </a:solidFill>
              </a:rPr>
              <a:t>extinguished, and the student measures the temperature</a:t>
            </a:r>
            <a:br>
              <a:rPr lang="en-US" sz="2000" dirty="0">
                <a:solidFill>
                  <a:srgbClr val="FF0000"/>
                </a:solidFill>
              </a:rPr>
            </a:br>
            <a:r>
              <a:rPr lang="en-US" sz="2000" dirty="0">
                <a:solidFill>
                  <a:srgbClr val="FF0000"/>
                </a:solidFill>
              </a:rPr>
              <a:t>of the water in the can. When the candle is cool, the </a:t>
            </a:r>
            <a:br>
              <a:rPr lang="en-US" sz="2000" dirty="0">
                <a:solidFill>
                  <a:srgbClr val="FF0000"/>
                </a:solidFill>
              </a:rPr>
            </a:br>
            <a:r>
              <a:rPr lang="en-US" sz="2000" dirty="0">
                <a:solidFill>
                  <a:srgbClr val="FF0000"/>
                </a:solidFill>
              </a:rPr>
              <a:t>student measures the final mass of the candle. </a:t>
            </a:r>
            <a:br>
              <a:rPr lang="en-US" sz="2000" dirty="0">
                <a:solidFill>
                  <a:srgbClr val="FF0000"/>
                </a:solidFill>
              </a:rPr>
            </a:br>
            <a:r>
              <a:rPr lang="en-US" sz="2000" dirty="0">
                <a:solidFill>
                  <a:srgbClr val="FF0000"/>
                </a:solidFill>
              </a:rPr>
              <a:t> </a:t>
            </a: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endParaRPr lang="en-US" sz="3600" dirty="0">
              <a:solidFill>
                <a:srgbClr val="FF0000"/>
              </a:solidFill>
            </a:endParaRPr>
          </a:p>
          <a:p>
            <a:r>
              <a:rPr lang="en-US" sz="3600" dirty="0"/>
              <a:t>69 State the number of significant figures used to express the value for the mass of the water in the can.</a:t>
            </a:r>
            <a:endParaRPr lang="en-US" sz="3600" dirty="0">
              <a:solidFill>
                <a:srgbClr val="FF0000"/>
              </a:solidFill>
            </a:endParaRPr>
          </a:p>
        </p:txBody>
      </p:sp>
      <p:pic>
        <p:nvPicPr>
          <p:cNvPr id="5" name="Picture 4" descr="Diagram&#10;&#10;Description automatically generated">
            <a:extLst>
              <a:ext uri="{FF2B5EF4-FFF2-40B4-BE49-F238E27FC236}">
                <a16:creationId xmlns:a16="http://schemas.microsoft.com/office/drawing/2014/main" id="{505B019F-B56B-8051-CFB7-1CE438C7E0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2097" y="0"/>
            <a:ext cx="4799903" cy="3628959"/>
          </a:xfrm>
          <a:prstGeom prst="rect">
            <a:avLst/>
          </a:prstGeom>
        </p:spPr>
      </p:pic>
      <p:pic>
        <p:nvPicPr>
          <p:cNvPr id="4" name="Picture 3" descr="Table&#10;&#10;Description automatically generated">
            <a:extLst>
              <a:ext uri="{FF2B5EF4-FFF2-40B4-BE49-F238E27FC236}">
                <a16:creationId xmlns:a16="http://schemas.microsoft.com/office/drawing/2014/main" id="{EE926519-FA2F-B358-C2D0-F4E5B0E43D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63048"/>
            <a:ext cx="7304809" cy="1565911"/>
          </a:xfrm>
          <a:prstGeom prst="rect">
            <a:avLst/>
          </a:prstGeom>
        </p:spPr>
      </p:pic>
    </p:spTree>
    <p:extLst>
      <p:ext uri="{BB962C8B-B14F-4D97-AF65-F5344CB8AC3E}">
        <p14:creationId xmlns:p14="http://schemas.microsoft.com/office/powerpoint/2010/main" val="152343848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6555641"/>
          </a:xfrm>
          <a:prstGeom prst="rect">
            <a:avLst/>
          </a:prstGeom>
          <a:noFill/>
        </p:spPr>
        <p:txBody>
          <a:bodyPr wrap="square" rtlCol="0">
            <a:spAutoFit/>
          </a:bodyPr>
          <a:lstStyle/>
          <a:p>
            <a:r>
              <a:rPr lang="en-US" sz="2000" dirty="0">
                <a:solidFill>
                  <a:srgbClr val="FF0000"/>
                </a:solidFill>
              </a:rPr>
              <a:t>The starting temperature of the water is 5.0°C, and the air</a:t>
            </a:r>
            <a:br>
              <a:rPr lang="en-US" sz="2000" dirty="0">
                <a:solidFill>
                  <a:srgbClr val="FF0000"/>
                </a:solidFill>
              </a:rPr>
            </a:br>
            <a:r>
              <a:rPr lang="en-US" sz="2000" dirty="0">
                <a:solidFill>
                  <a:srgbClr val="FF0000"/>
                </a:solidFill>
              </a:rPr>
              <a:t>temperature in the room is 22.0°C. The candle is lit, and the water </a:t>
            </a:r>
            <a:br>
              <a:rPr lang="en-US" sz="2000" dirty="0">
                <a:solidFill>
                  <a:srgbClr val="FF0000"/>
                </a:solidFill>
              </a:rPr>
            </a:br>
            <a:r>
              <a:rPr lang="en-US" sz="2000" dirty="0">
                <a:solidFill>
                  <a:srgbClr val="FF0000"/>
                </a:solidFill>
              </a:rPr>
              <a:t>is stirred with a stirring rod. Several minutes later, the candle is </a:t>
            </a:r>
            <a:br>
              <a:rPr lang="en-US" sz="2000" dirty="0">
                <a:solidFill>
                  <a:srgbClr val="FF0000"/>
                </a:solidFill>
              </a:rPr>
            </a:br>
            <a:r>
              <a:rPr lang="en-US" sz="2000" dirty="0">
                <a:solidFill>
                  <a:srgbClr val="FF0000"/>
                </a:solidFill>
              </a:rPr>
              <a:t>extinguished, and the student measures the temperature</a:t>
            </a:r>
            <a:br>
              <a:rPr lang="en-US" sz="2000" dirty="0">
                <a:solidFill>
                  <a:srgbClr val="FF0000"/>
                </a:solidFill>
              </a:rPr>
            </a:br>
            <a:r>
              <a:rPr lang="en-US" sz="2000" dirty="0">
                <a:solidFill>
                  <a:srgbClr val="FF0000"/>
                </a:solidFill>
              </a:rPr>
              <a:t>of the water in the can. When the candle is cool, the </a:t>
            </a:r>
            <a:br>
              <a:rPr lang="en-US" sz="2000" dirty="0">
                <a:solidFill>
                  <a:srgbClr val="FF0000"/>
                </a:solidFill>
              </a:rPr>
            </a:br>
            <a:r>
              <a:rPr lang="en-US" sz="2000" dirty="0">
                <a:solidFill>
                  <a:srgbClr val="FF0000"/>
                </a:solidFill>
              </a:rPr>
              <a:t>student measures the final mass of the candle. </a:t>
            </a:r>
            <a:br>
              <a:rPr lang="en-US" sz="2000" dirty="0">
                <a:solidFill>
                  <a:srgbClr val="FF0000"/>
                </a:solidFill>
              </a:rPr>
            </a:br>
            <a:r>
              <a:rPr lang="en-US" sz="2000" dirty="0">
                <a:solidFill>
                  <a:srgbClr val="FF0000"/>
                </a:solidFill>
              </a:rPr>
              <a:t> </a:t>
            </a: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endParaRPr lang="en-US" sz="3600" dirty="0">
              <a:solidFill>
                <a:srgbClr val="FF0000"/>
              </a:solidFill>
            </a:endParaRPr>
          </a:p>
          <a:p>
            <a:r>
              <a:rPr lang="en-US" sz="3600" dirty="0"/>
              <a:t>69 State the number of significant figures used to express the value for the mass of the water in the can.</a:t>
            </a:r>
            <a:br>
              <a:rPr lang="en-US" sz="3600" dirty="0"/>
            </a:br>
            <a:br>
              <a:rPr lang="en-US" sz="3600" dirty="0"/>
            </a:br>
            <a:r>
              <a:rPr lang="en-US" sz="3600" dirty="0">
                <a:solidFill>
                  <a:srgbClr val="FF0000"/>
                </a:solidFill>
              </a:rPr>
              <a:t>190. grams has 3 significant figures</a:t>
            </a:r>
          </a:p>
        </p:txBody>
      </p:sp>
      <p:pic>
        <p:nvPicPr>
          <p:cNvPr id="5" name="Picture 4" descr="Diagram&#10;&#10;Description automatically generated">
            <a:extLst>
              <a:ext uri="{FF2B5EF4-FFF2-40B4-BE49-F238E27FC236}">
                <a16:creationId xmlns:a16="http://schemas.microsoft.com/office/drawing/2014/main" id="{505B019F-B56B-8051-CFB7-1CE438C7E0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2097" y="0"/>
            <a:ext cx="4799903" cy="3628959"/>
          </a:xfrm>
          <a:prstGeom prst="rect">
            <a:avLst/>
          </a:prstGeom>
        </p:spPr>
      </p:pic>
      <p:pic>
        <p:nvPicPr>
          <p:cNvPr id="4" name="Picture 3" descr="Table&#10;&#10;Description automatically generated">
            <a:extLst>
              <a:ext uri="{FF2B5EF4-FFF2-40B4-BE49-F238E27FC236}">
                <a16:creationId xmlns:a16="http://schemas.microsoft.com/office/drawing/2014/main" id="{EE926519-FA2F-B358-C2D0-F4E5B0E43D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63048"/>
            <a:ext cx="7304809" cy="1565911"/>
          </a:xfrm>
          <a:prstGeom prst="rect">
            <a:avLst/>
          </a:prstGeom>
        </p:spPr>
      </p:pic>
    </p:spTree>
    <p:extLst>
      <p:ext uri="{BB962C8B-B14F-4D97-AF65-F5344CB8AC3E}">
        <p14:creationId xmlns:p14="http://schemas.microsoft.com/office/powerpoint/2010/main" val="330898150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5447645"/>
          </a:xfrm>
          <a:prstGeom prst="rect">
            <a:avLst/>
          </a:prstGeom>
          <a:noFill/>
        </p:spPr>
        <p:txBody>
          <a:bodyPr wrap="square" rtlCol="0">
            <a:spAutoFit/>
          </a:bodyPr>
          <a:lstStyle/>
          <a:p>
            <a:r>
              <a:rPr lang="en-US" sz="2000" dirty="0">
                <a:solidFill>
                  <a:srgbClr val="FF0000"/>
                </a:solidFill>
              </a:rPr>
              <a:t>The starting temperature of the water is 5.0°C, and the air</a:t>
            </a:r>
            <a:br>
              <a:rPr lang="en-US" sz="2000" dirty="0">
                <a:solidFill>
                  <a:srgbClr val="FF0000"/>
                </a:solidFill>
              </a:rPr>
            </a:br>
            <a:r>
              <a:rPr lang="en-US" sz="2000" dirty="0">
                <a:solidFill>
                  <a:srgbClr val="FF0000"/>
                </a:solidFill>
              </a:rPr>
              <a:t>temperature in the room is 22.0°C. The candle is lit, and the water </a:t>
            </a:r>
            <a:br>
              <a:rPr lang="en-US" sz="2000" dirty="0">
                <a:solidFill>
                  <a:srgbClr val="FF0000"/>
                </a:solidFill>
              </a:rPr>
            </a:br>
            <a:r>
              <a:rPr lang="en-US" sz="2000" dirty="0">
                <a:solidFill>
                  <a:srgbClr val="FF0000"/>
                </a:solidFill>
              </a:rPr>
              <a:t>is stirred with a stirring rod. Several minutes later, the candle is </a:t>
            </a:r>
            <a:br>
              <a:rPr lang="en-US" sz="2000" dirty="0">
                <a:solidFill>
                  <a:srgbClr val="FF0000"/>
                </a:solidFill>
              </a:rPr>
            </a:br>
            <a:r>
              <a:rPr lang="en-US" sz="2000" dirty="0">
                <a:solidFill>
                  <a:srgbClr val="FF0000"/>
                </a:solidFill>
              </a:rPr>
              <a:t>extinguished, and the student measures the temperature</a:t>
            </a:r>
            <a:br>
              <a:rPr lang="en-US" sz="2000" dirty="0">
                <a:solidFill>
                  <a:srgbClr val="FF0000"/>
                </a:solidFill>
              </a:rPr>
            </a:br>
            <a:r>
              <a:rPr lang="en-US" sz="2000" dirty="0">
                <a:solidFill>
                  <a:srgbClr val="FF0000"/>
                </a:solidFill>
              </a:rPr>
              <a:t>of the water in the can. When the candle is cool, the </a:t>
            </a:r>
            <a:br>
              <a:rPr lang="en-US" sz="2000" dirty="0">
                <a:solidFill>
                  <a:srgbClr val="FF0000"/>
                </a:solidFill>
              </a:rPr>
            </a:br>
            <a:r>
              <a:rPr lang="en-US" sz="2000" dirty="0">
                <a:solidFill>
                  <a:srgbClr val="FF0000"/>
                </a:solidFill>
              </a:rPr>
              <a:t>student measures the final mass of the candle. </a:t>
            </a:r>
            <a:br>
              <a:rPr lang="en-US" sz="2000" dirty="0">
                <a:solidFill>
                  <a:srgbClr val="FF0000"/>
                </a:solidFill>
              </a:rPr>
            </a:br>
            <a:r>
              <a:rPr lang="en-US" sz="2000" dirty="0">
                <a:solidFill>
                  <a:srgbClr val="FF0000"/>
                </a:solidFill>
              </a:rPr>
              <a:t> </a:t>
            </a: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endParaRPr lang="en-US" sz="3600" dirty="0">
              <a:solidFill>
                <a:srgbClr val="FF0000"/>
              </a:solidFill>
            </a:endParaRPr>
          </a:p>
          <a:p>
            <a:r>
              <a:rPr lang="en-US" sz="3600" dirty="0"/>
              <a:t>70 State the direction of the heat flow between the air and the water in the can before the candle is lit.</a:t>
            </a:r>
            <a:endParaRPr lang="en-US" sz="3600" dirty="0">
              <a:solidFill>
                <a:srgbClr val="FF0000"/>
              </a:solidFill>
            </a:endParaRPr>
          </a:p>
        </p:txBody>
      </p:sp>
      <p:pic>
        <p:nvPicPr>
          <p:cNvPr id="5" name="Picture 4" descr="Diagram&#10;&#10;Description automatically generated">
            <a:extLst>
              <a:ext uri="{FF2B5EF4-FFF2-40B4-BE49-F238E27FC236}">
                <a16:creationId xmlns:a16="http://schemas.microsoft.com/office/drawing/2014/main" id="{505B019F-B56B-8051-CFB7-1CE438C7E0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2097" y="0"/>
            <a:ext cx="4799903" cy="3628959"/>
          </a:xfrm>
          <a:prstGeom prst="rect">
            <a:avLst/>
          </a:prstGeom>
        </p:spPr>
      </p:pic>
      <p:pic>
        <p:nvPicPr>
          <p:cNvPr id="4" name="Picture 3" descr="Table&#10;&#10;Description automatically generated">
            <a:extLst>
              <a:ext uri="{FF2B5EF4-FFF2-40B4-BE49-F238E27FC236}">
                <a16:creationId xmlns:a16="http://schemas.microsoft.com/office/drawing/2014/main" id="{EE926519-FA2F-B358-C2D0-F4E5B0E43D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63048"/>
            <a:ext cx="7304809" cy="1565911"/>
          </a:xfrm>
          <a:prstGeom prst="rect">
            <a:avLst/>
          </a:prstGeom>
        </p:spPr>
      </p:pic>
    </p:spTree>
    <p:extLst>
      <p:ext uri="{BB962C8B-B14F-4D97-AF65-F5344CB8AC3E}">
        <p14:creationId xmlns:p14="http://schemas.microsoft.com/office/powerpoint/2010/main" val="17713735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6555641"/>
          </a:xfrm>
          <a:prstGeom prst="rect">
            <a:avLst/>
          </a:prstGeom>
          <a:noFill/>
        </p:spPr>
        <p:txBody>
          <a:bodyPr wrap="square" rtlCol="0">
            <a:spAutoFit/>
          </a:bodyPr>
          <a:lstStyle/>
          <a:p>
            <a:r>
              <a:rPr lang="en-US" sz="2000" dirty="0">
                <a:solidFill>
                  <a:srgbClr val="FF0000"/>
                </a:solidFill>
              </a:rPr>
              <a:t>The starting temperature of the water is 5.0°C, and the air</a:t>
            </a:r>
            <a:br>
              <a:rPr lang="en-US" sz="2000" dirty="0">
                <a:solidFill>
                  <a:srgbClr val="FF0000"/>
                </a:solidFill>
              </a:rPr>
            </a:br>
            <a:r>
              <a:rPr lang="en-US" sz="2000" dirty="0">
                <a:solidFill>
                  <a:srgbClr val="FF0000"/>
                </a:solidFill>
              </a:rPr>
              <a:t>temperature in the room is 22.0°C. The candle is lit, and the water </a:t>
            </a:r>
            <a:br>
              <a:rPr lang="en-US" sz="2000" dirty="0">
                <a:solidFill>
                  <a:srgbClr val="FF0000"/>
                </a:solidFill>
              </a:rPr>
            </a:br>
            <a:r>
              <a:rPr lang="en-US" sz="2000" dirty="0">
                <a:solidFill>
                  <a:srgbClr val="FF0000"/>
                </a:solidFill>
              </a:rPr>
              <a:t>is stirred with a stirring rod. Several minutes later, the candle is </a:t>
            </a:r>
            <a:br>
              <a:rPr lang="en-US" sz="2000" dirty="0">
                <a:solidFill>
                  <a:srgbClr val="FF0000"/>
                </a:solidFill>
              </a:rPr>
            </a:br>
            <a:r>
              <a:rPr lang="en-US" sz="2000" dirty="0">
                <a:solidFill>
                  <a:srgbClr val="FF0000"/>
                </a:solidFill>
              </a:rPr>
              <a:t>extinguished, and the student measures the temperature</a:t>
            </a:r>
            <a:br>
              <a:rPr lang="en-US" sz="2000" dirty="0">
                <a:solidFill>
                  <a:srgbClr val="FF0000"/>
                </a:solidFill>
              </a:rPr>
            </a:br>
            <a:r>
              <a:rPr lang="en-US" sz="2000" dirty="0">
                <a:solidFill>
                  <a:srgbClr val="FF0000"/>
                </a:solidFill>
              </a:rPr>
              <a:t>of the water in the can. When the candle is cool, the </a:t>
            </a:r>
            <a:br>
              <a:rPr lang="en-US" sz="2000" dirty="0">
                <a:solidFill>
                  <a:srgbClr val="FF0000"/>
                </a:solidFill>
              </a:rPr>
            </a:br>
            <a:r>
              <a:rPr lang="en-US" sz="2000" dirty="0">
                <a:solidFill>
                  <a:srgbClr val="FF0000"/>
                </a:solidFill>
              </a:rPr>
              <a:t>student measures the final mass of the candle. </a:t>
            </a:r>
            <a:br>
              <a:rPr lang="en-US" sz="2000" dirty="0">
                <a:solidFill>
                  <a:srgbClr val="FF0000"/>
                </a:solidFill>
              </a:rPr>
            </a:br>
            <a:r>
              <a:rPr lang="en-US" sz="2000" dirty="0">
                <a:solidFill>
                  <a:srgbClr val="FF0000"/>
                </a:solidFill>
              </a:rPr>
              <a:t> </a:t>
            </a: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endParaRPr lang="en-US" sz="3600" dirty="0">
              <a:solidFill>
                <a:srgbClr val="FF0000"/>
              </a:solidFill>
            </a:endParaRPr>
          </a:p>
          <a:p>
            <a:r>
              <a:rPr lang="en-US" sz="3600" dirty="0"/>
              <a:t>70 State the direction of the heat flow between the air and the water in the can before the candle is lit.</a:t>
            </a:r>
            <a:br>
              <a:rPr lang="en-US" sz="3600" dirty="0"/>
            </a:br>
            <a:br>
              <a:rPr lang="en-US" sz="3600" dirty="0"/>
            </a:br>
            <a:r>
              <a:rPr lang="en-US" sz="3600" dirty="0">
                <a:solidFill>
                  <a:srgbClr val="FF0000"/>
                </a:solidFill>
              </a:rPr>
              <a:t>Heat flows from the hotter air (22°C)to the colder water (5°C).  </a:t>
            </a:r>
          </a:p>
        </p:txBody>
      </p:sp>
      <p:pic>
        <p:nvPicPr>
          <p:cNvPr id="5" name="Picture 4" descr="Diagram&#10;&#10;Description automatically generated">
            <a:extLst>
              <a:ext uri="{FF2B5EF4-FFF2-40B4-BE49-F238E27FC236}">
                <a16:creationId xmlns:a16="http://schemas.microsoft.com/office/drawing/2014/main" id="{505B019F-B56B-8051-CFB7-1CE438C7E0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2097" y="0"/>
            <a:ext cx="4799903" cy="3628959"/>
          </a:xfrm>
          <a:prstGeom prst="rect">
            <a:avLst/>
          </a:prstGeom>
        </p:spPr>
      </p:pic>
      <p:pic>
        <p:nvPicPr>
          <p:cNvPr id="4" name="Picture 3" descr="Table&#10;&#10;Description automatically generated">
            <a:extLst>
              <a:ext uri="{FF2B5EF4-FFF2-40B4-BE49-F238E27FC236}">
                <a16:creationId xmlns:a16="http://schemas.microsoft.com/office/drawing/2014/main" id="{EE926519-FA2F-B358-C2D0-F4E5B0E43D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63048"/>
            <a:ext cx="7304809" cy="1565911"/>
          </a:xfrm>
          <a:prstGeom prst="rect">
            <a:avLst/>
          </a:prstGeom>
        </p:spPr>
      </p:pic>
    </p:spTree>
    <p:extLst>
      <p:ext uri="{BB962C8B-B14F-4D97-AF65-F5344CB8AC3E}">
        <p14:creationId xmlns:p14="http://schemas.microsoft.com/office/powerpoint/2010/main" val="2525745033"/>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4893647"/>
          </a:xfrm>
          <a:prstGeom prst="rect">
            <a:avLst/>
          </a:prstGeom>
          <a:noFill/>
        </p:spPr>
        <p:txBody>
          <a:bodyPr wrap="square" rtlCol="0">
            <a:spAutoFit/>
          </a:bodyPr>
          <a:lstStyle/>
          <a:p>
            <a:r>
              <a:rPr lang="en-US" sz="2000" dirty="0">
                <a:solidFill>
                  <a:srgbClr val="FF0000"/>
                </a:solidFill>
              </a:rPr>
              <a:t>The starting temperature of the water is 5.0°C, and the air</a:t>
            </a:r>
            <a:br>
              <a:rPr lang="en-US" sz="2000" dirty="0">
                <a:solidFill>
                  <a:srgbClr val="FF0000"/>
                </a:solidFill>
              </a:rPr>
            </a:br>
            <a:r>
              <a:rPr lang="en-US" sz="2000" dirty="0">
                <a:solidFill>
                  <a:srgbClr val="FF0000"/>
                </a:solidFill>
              </a:rPr>
              <a:t>temperature in the room is 22.0°C. The candle is lit, and the water </a:t>
            </a:r>
            <a:br>
              <a:rPr lang="en-US" sz="2000" dirty="0">
                <a:solidFill>
                  <a:srgbClr val="FF0000"/>
                </a:solidFill>
              </a:rPr>
            </a:br>
            <a:r>
              <a:rPr lang="en-US" sz="2000" dirty="0">
                <a:solidFill>
                  <a:srgbClr val="FF0000"/>
                </a:solidFill>
              </a:rPr>
              <a:t>is stirred with a stirring rod. Several minutes later, the candle is </a:t>
            </a:r>
            <a:br>
              <a:rPr lang="en-US" sz="2000" dirty="0">
                <a:solidFill>
                  <a:srgbClr val="FF0000"/>
                </a:solidFill>
              </a:rPr>
            </a:br>
            <a:r>
              <a:rPr lang="en-US" sz="2000" dirty="0">
                <a:solidFill>
                  <a:srgbClr val="FF0000"/>
                </a:solidFill>
              </a:rPr>
              <a:t>extinguished, and the student measures the temperature</a:t>
            </a:r>
            <a:br>
              <a:rPr lang="en-US" sz="2000" dirty="0">
                <a:solidFill>
                  <a:srgbClr val="FF0000"/>
                </a:solidFill>
              </a:rPr>
            </a:br>
            <a:r>
              <a:rPr lang="en-US" sz="2000" dirty="0">
                <a:solidFill>
                  <a:srgbClr val="FF0000"/>
                </a:solidFill>
              </a:rPr>
              <a:t>of the water in the can. When the candle is cool, the </a:t>
            </a:r>
            <a:br>
              <a:rPr lang="en-US" sz="2000" dirty="0">
                <a:solidFill>
                  <a:srgbClr val="FF0000"/>
                </a:solidFill>
              </a:rPr>
            </a:br>
            <a:r>
              <a:rPr lang="en-US" sz="2000" dirty="0">
                <a:solidFill>
                  <a:srgbClr val="FF0000"/>
                </a:solidFill>
              </a:rPr>
              <a:t>student measures the final mass of the candle. </a:t>
            </a:r>
            <a:br>
              <a:rPr lang="en-US" sz="2000" dirty="0">
                <a:solidFill>
                  <a:srgbClr val="FF0000"/>
                </a:solidFill>
              </a:rPr>
            </a:br>
            <a:r>
              <a:rPr lang="en-US" sz="2000" dirty="0">
                <a:solidFill>
                  <a:srgbClr val="FF0000"/>
                </a:solidFill>
              </a:rPr>
              <a:t> </a:t>
            </a: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endParaRPr lang="en-US" sz="3600" dirty="0">
              <a:solidFill>
                <a:srgbClr val="FF0000"/>
              </a:solidFill>
            </a:endParaRPr>
          </a:p>
          <a:p>
            <a:r>
              <a:rPr lang="en-US" sz="3600" dirty="0"/>
              <a:t>71 Determine the amount of heat absorbed by the water.</a:t>
            </a:r>
            <a:endParaRPr lang="en-US" sz="3600" dirty="0">
              <a:solidFill>
                <a:srgbClr val="FF0000"/>
              </a:solidFill>
            </a:endParaRPr>
          </a:p>
        </p:txBody>
      </p:sp>
      <p:pic>
        <p:nvPicPr>
          <p:cNvPr id="5" name="Picture 4" descr="Diagram&#10;&#10;Description automatically generated">
            <a:extLst>
              <a:ext uri="{FF2B5EF4-FFF2-40B4-BE49-F238E27FC236}">
                <a16:creationId xmlns:a16="http://schemas.microsoft.com/office/drawing/2014/main" id="{505B019F-B56B-8051-CFB7-1CE438C7E0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2097" y="0"/>
            <a:ext cx="4799903" cy="3628959"/>
          </a:xfrm>
          <a:prstGeom prst="rect">
            <a:avLst/>
          </a:prstGeom>
        </p:spPr>
      </p:pic>
      <p:pic>
        <p:nvPicPr>
          <p:cNvPr id="4" name="Picture 3" descr="Table&#10;&#10;Description automatically generated">
            <a:extLst>
              <a:ext uri="{FF2B5EF4-FFF2-40B4-BE49-F238E27FC236}">
                <a16:creationId xmlns:a16="http://schemas.microsoft.com/office/drawing/2014/main" id="{EE926519-FA2F-B358-C2D0-F4E5B0E43D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63048"/>
            <a:ext cx="7304809" cy="1565911"/>
          </a:xfrm>
          <a:prstGeom prst="rect">
            <a:avLst/>
          </a:prstGeom>
        </p:spPr>
      </p:pic>
    </p:spTree>
    <p:extLst>
      <p:ext uri="{BB962C8B-B14F-4D97-AF65-F5344CB8AC3E}">
        <p14:creationId xmlns:p14="http://schemas.microsoft.com/office/powerpoint/2010/main" val="136064581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6001643"/>
          </a:xfrm>
          <a:prstGeom prst="rect">
            <a:avLst/>
          </a:prstGeom>
          <a:noFill/>
        </p:spPr>
        <p:txBody>
          <a:bodyPr wrap="square" rtlCol="0">
            <a:spAutoFit/>
          </a:bodyPr>
          <a:lstStyle/>
          <a:p>
            <a:r>
              <a:rPr lang="en-US" sz="2000" dirty="0">
                <a:solidFill>
                  <a:srgbClr val="FF0000"/>
                </a:solidFill>
              </a:rPr>
              <a:t>The starting temperature of the water is 5.0°C, and the air</a:t>
            </a:r>
            <a:br>
              <a:rPr lang="en-US" sz="2000" dirty="0">
                <a:solidFill>
                  <a:srgbClr val="FF0000"/>
                </a:solidFill>
              </a:rPr>
            </a:br>
            <a:r>
              <a:rPr lang="en-US" sz="2000" dirty="0">
                <a:solidFill>
                  <a:srgbClr val="FF0000"/>
                </a:solidFill>
              </a:rPr>
              <a:t>temperature in the room is 22.0°C. The candle is lit, and the water </a:t>
            </a:r>
            <a:br>
              <a:rPr lang="en-US" sz="2000" dirty="0">
                <a:solidFill>
                  <a:srgbClr val="FF0000"/>
                </a:solidFill>
              </a:rPr>
            </a:br>
            <a:r>
              <a:rPr lang="en-US" sz="2000" dirty="0">
                <a:solidFill>
                  <a:srgbClr val="FF0000"/>
                </a:solidFill>
              </a:rPr>
              <a:t>is stirred with a stirring rod. Several minutes later, the candle is </a:t>
            </a:r>
            <a:br>
              <a:rPr lang="en-US" sz="2000" dirty="0">
                <a:solidFill>
                  <a:srgbClr val="FF0000"/>
                </a:solidFill>
              </a:rPr>
            </a:br>
            <a:r>
              <a:rPr lang="en-US" sz="2000" dirty="0">
                <a:solidFill>
                  <a:srgbClr val="FF0000"/>
                </a:solidFill>
              </a:rPr>
              <a:t>extinguished, and the student measures the temperature</a:t>
            </a:r>
            <a:br>
              <a:rPr lang="en-US" sz="2000" dirty="0">
                <a:solidFill>
                  <a:srgbClr val="FF0000"/>
                </a:solidFill>
              </a:rPr>
            </a:br>
            <a:r>
              <a:rPr lang="en-US" sz="2000" dirty="0">
                <a:solidFill>
                  <a:srgbClr val="FF0000"/>
                </a:solidFill>
              </a:rPr>
              <a:t>of the water in the can. When the candle is cool, the </a:t>
            </a:r>
            <a:br>
              <a:rPr lang="en-US" sz="2000" dirty="0">
                <a:solidFill>
                  <a:srgbClr val="FF0000"/>
                </a:solidFill>
              </a:rPr>
            </a:br>
            <a:r>
              <a:rPr lang="en-US" sz="2000" dirty="0">
                <a:solidFill>
                  <a:srgbClr val="FF0000"/>
                </a:solidFill>
              </a:rPr>
              <a:t>student measures the final mass of the candle. </a:t>
            </a:r>
            <a:br>
              <a:rPr lang="en-US" sz="2000" dirty="0">
                <a:solidFill>
                  <a:srgbClr val="FF0000"/>
                </a:solidFill>
              </a:rPr>
            </a:br>
            <a:r>
              <a:rPr lang="en-US" sz="2000" dirty="0">
                <a:solidFill>
                  <a:srgbClr val="FF0000"/>
                </a:solidFill>
              </a:rPr>
              <a:t> </a:t>
            </a: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endParaRPr lang="en-US" sz="2000" dirty="0">
              <a:solidFill>
                <a:srgbClr val="FF0000"/>
              </a:solidFill>
            </a:endParaRPr>
          </a:p>
          <a:p>
            <a:endParaRPr lang="en-US" sz="3600" dirty="0">
              <a:solidFill>
                <a:srgbClr val="FF0000"/>
              </a:solidFill>
            </a:endParaRPr>
          </a:p>
          <a:p>
            <a:r>
              <a:rPr lang="en-US" sz="3600" dirty="0"/>
              <a:t>71 Determine the amount of heat absorbed by the water.</a:t>
            </a:r>
            <a:br>
              <a:rPr lang="en-US" sz="3600" dirty="0"/>
            </a:br>
            <a:br>
              <a:rPr lang="en-US" sz="3600" dirty="0"/>
            </a:br>
            <a:r>
              <a:rPr lang="en-US" sz="3600" dirty="0"/>
              <a:t> </a:t>
            </a:r>
            <a:r>
              <a:rPr lang="en-US" sz="3600" dirty="0">
                <a:solidFill>
                  <a:srgbClr val="FF0000"/>
                </a:solidFill>
                <a:latin typeface="Times New Roman" panose="02020603050405020304" pitchFamily="18" charset="0"/>
                <a:cs typeface="Times New Roman" panose="02020603050405020304" pitchFamily="18" charset="0"/>
              </a:rPr>
              <a:t>q = </a:t>
            </a:r>
            <a:r>
              <a:rPr lang="en-US" sz="3600" dirty="0" err="1">
                <a:solidFill>
                  <a:srgbClr val="FF0000"/>
                </a:solidFill>
                <a:latin typeface="Times New Roman" panose="02020603050405020304" pitchFamily="18" charset="0"/>
                <a:cs typeface="Times New Roman" panose="02020603050405020304" pitchFamily="18" charset="0"/>
              </a:rPr>
              <a:t>mC</a:t>
            </a:r>
            <a:r>
              <a:rPr lang="el-GR" sz="3600" dirty="0">
                <a:solidFill>
                  <a:srgbClr val="FF0000"/>
                </a:solidFill>
                <a:latin typeface="Times New Roman" panose="02020603050405020304" pitchFamily="18" charset="0"/>
                <a:cs typeface="Times New Roman" panose="02020603050405020304" pitchFamily="18" charset="0"/>
              </a:rPr>
              <a:t>Δ</a:t>
            </a:r>
            <a:r>
              <a:rPr lang="en-US" sz="3600" dirty="0">
                <a:solidFill>
                  <a:srgbClr val="FF0000"/>
                </a:solidFill>
                <a:latin typeface="Times New Roman" panose="02020603050405020304" pitchFamily="18" charset="0"/>
                <a:cs typeface="Times New Roman" panose="02020603050405020304" pitchFamily="18" charset="0"/>
              </a:rPr>
              <a:t>T = (190. g)(4.18 J/</a:t>
            </a:r>
            <a:r>
              <a:rPr lang="en-US" sz="3600" dirty="0" err="1">
                <a:solidFill>
                  <a:srgbClr val="FF0000"/>
                </a:solidFill>
                <a:latin typeface="Times New Roman" panose="02020603050405020304" pitchFamily="18" charset="0"/>
                <a:cs typeface="Times New Roman" panose="02020603050405020304" pitchFamily="18" charset="0"/>
              </a:rPr>
              <a:t>g·K</a:t>
            </a:r>
            <a:r>
              <a:rPr lang="en-US" sz="3600" dirty="0">
                <a:solidFill>
                  <a:srgbClr val="FF0000"/>
                </a:solidFill>
                <a:latin typeface="Times New Roman" panose="02020603050405020304" pitchFamily="18" charset="0"/>
                <a:cs typeface="Times New Roman" panose="02020603050405020304" pitchFamily="18" charset="0"/>
              </a:rPr>
              <a:t>)(39K) = 30973 J = 31000 J</a:t>
            </a:r>
          </a:p>
        </p:txBody>
      </p:sp>
      <p:pic>
        <p:nvPicPr>
          <p:cNvPr id="5" name="Picture 4" descr="Diagram&#10;&#10;Description automatically generated">
            <a:extLst>
              <a:ext uri="{FF2B5EF4-FFF2-40B4-BE49-F238E27FC236}">
                <a16:creationId xmlns:a16="http://schemas.microsoft.com/office/drawing/2014/main" id="{505B019F-B56B-8051-CFB7-1CE438C7E0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2097" y="0"/>
            <a:ext cx="4799903" cy="3628959"/>
          </a:xfrm>
          <a:prstGeom prst="rect">
            <a:avLst/>
          </a:prstGeom>
        </p:spPr>
      </p:pic>
      <p:pic>
        <p:nvPicPr>
          <p:cNvPr id="4" name="Picture 3" descr="Table&#10;&#10;Description automatically generated">
            <a:extLst>
              <a:ext uri="{FF2B5EF4-FFF2-40B4-BE49-F238E27FC236}">
                <a16:creationId xmlns:a16="http://schemas.microsoft.com/office/drawing/2014/main" id="{EE926519-FA2F-B358-C2D0-F4E5B0E43D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63048"/>
            <a:ext cx="7304809" cy="1565911"/>
          </a:xfrm>
          <a:prstGeom prst="rect">
            <a:avLst/>
          </a:prstGeom>
        </p:spPr>
      </p:pic>
    </p:spTree>
    <p:extLst>
      <p:ext uri="{BB962C8B-B14F-4D97-AF65-F5344CB8AC3E}">
        <p14:creationId xmlns:p14="http://schemas.microsoft.com/office/powerpoint/2010/main" val="343863449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3477875"/>
          </a:xfrm>
          <a:prstGeom prst="rect">
            <a:avLst/>
          </a:prstGeom>
          <a:noFill/>
        </p:spPr>
        <p:txBody>
          <a:bodyPr wrap="square" rtlCol="0">
            <a:spAutoFit/>
          </a:bodyPr>
          <a:lstStyle/>
          <a:p>
            <a:pPr algn="ctr"/>
            <a:r>
              <a:rPr lang="en-US" sz="2000" dirty="0"/>
              <a:t>A process was developed in 1912 to produce ammonia gas from atmospheric nitrogen gas and hydrogen gas. </a:t>
            </a:r>
            <a:br>
              <a:rPr lang="en-US" sz="2000" dirty="0"/>
            </a:br>
            <a:r>
              <a:rPr lang="en-US" sz="2000" dirty="0"/>
              <a:t>Iron can be used as a catalyst. The equation representing this system at equilibrium is shown below</a:t>
            </a:r>
          </a:p>
          <a:p>
            <a:pPr algn="ctr"/>
            <a:r>
              <a:rPr lang="pt-BR" sz="3600" dirty="0"/>
              <a:t>N</a:t>
            </a:r>
            <a:r>
              <a:rPr lang="pt-BR" sz="3600" baseline="-25000" dirty="0"/>
              <a:t>2(G) </a:t>
            </a:r>
            <a:r>
              <a:rPr lang="pt-BR" sz="3600" dirty="0"/>
              <a:t> +  3H</a:t>
            </a:r>
            <a:r>
              <a:rPr lang="pt-BR" sz="3600" baseline="-25000" dirty="0"/>
              <a:t>2(G )</a:t>
            </a:r>
            <a:r>
              <a:rPr lang="pt-BR" sz="3600" dirty="0"/>
              <a:t>   </a:t>
            </a:r>
            <a:r>
              <a:rPr lang="en-US" sz="3600" kern="14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a:t>
            </a:r>
            <a:r>
              <a:rPr lang="en-US" sz="1800" kern="1400" dirty="0">
                <a:solidFill>
                  <a:srgbClr val="000000"/>
                </a:solidFill>
                <a:effectLst/>
                <a:latin typeface="Calibri" panose="020F0502020204030204" pitchFamily="34" charset="0"/>
                <a:ea typeface="Times New Roman" panose="02020603050405020304" pitchFamily="18" charset="0"/>
              </a:rPr>
              <a:t>  </a:t>
            </a:r>
            <a:r>
              <a:rPr lang="pt-BR" sz="3600" dirty="0"/>
              <a:t>  2NH</a:t>
            </a:r>
            <a:r>
              <a:rPr lang="pt-BR" sz="3600" baseline="-25000" dirty="0"/>
              <a:t>3(G) </a:t>
            </a:r>
            <a:r>
              <a:rPr lang="pt-BR" sz="3600" dirty="0"/>
              <a:t> +  91.8 kJ</a:t>
            </a:r>
          </a:p>
          <a:p>
            <a:pPr algn="ctr"/>
            <a:endParaRPr lang="pt-BR" sz="3600" dirty="0">
              <a:solidFill>
                <a:srgbClr val="FF0000"/>
              </a:solidFill>
            </a:endParaRPr>
          </a:p>
          <a:p>
            <a:pPr algn="ctr"/>
            <a:endParaRPr lang="pt-BR" sz="3600" dirty="0">
              <a:solidFill>
                <a:srgbClr val="FF0000"/>
              </a:solidFill>
            </a:endParaRPr>
          </a:p>
          <a:p>
            <a:r>
              <a:rPr lang="en-US" sz="3600" dirty="0"/>
              <a:t>72 State evidence from the equation that the forward reaction </a:t>
            </a:r>
            <a:br>
              <a:rPr lang="en-US" sz="3600" dirty="0"/>
            </a:br>
            <a:r>
              <a:rPr lang="en-US" sz="3600" dirty="0"/>
              <a:t>is exothermic. </a:t>
            </a:r>
            <a:endParaRPr lang="en-US" sz="3600" dirty="0">
              <a:solidFill>
                <a:srgbClr val="FF0000"/>
              </a:solidFill>
            </a:endParaRPr>
          </a:p>
        </p:txBody>
      </p:sp>
    </p:spTree>
    <p:extLst>
      <p:ext uri="{BB962C8B-B14F-4D97-AF65-F5344CB8AC3E}">
        <p14:creationId xmlns:p14="http://schemas.microsoft.com/office/powerpoint/2010/main" val="158347110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5509200"/>
          </a:xfrm>
          <a:prstGeom prst="rect">
            <a:avLst/>
          </a:prstGeom>
          <a:noFill/>
        </p:spPr>
        <p:txBody>
          <a:bodyPr wrap="square" rtlCol="0">
            <a:spAutoFit/>
          </a:bodyPr>
          <a:lstStyle/>
          <a:p>
            <a:pPr algn="ctr"/>
            <a:r>
              <a:rPr lang="en-US" sz="2000" dirty="0"/>
              <a:t>A process was developed in 1912 to produce ammonia gas from atmospheric nitrogen gas and hydrogen gas. </a:t>
            </a:r>
            <a:br>
              <a:rPr lang="en-US" sz="2000" dirty="0"/>
            </a:br>
            <a:r>
              <a:rPr lang="en-US" sz="2000" dirty="0"/>
              <a:t>Iron can be used as a catalyst. The equation representing this system at equilibrium is shown below</a:t>
            </a:r>
          </a:p>
          <a:p>
            <a:pPr algn="ctr"/>
            <a:r>
              <a:rPr lang="pt-BR" sz="3600" dirty="0"/>
              <a:t>N</a:t>
            </a:r>
            <a:r>
              <a:rPr lang="pt-BR" sz="3600" baseline="-25000" dirty="0"/>
              <a:t>2(G) </a:t>
            </a:r>
            <a:r>
              <a:rPr lang="pt-BR" sz="3600" dirty="0"/>
              <a:t> +  3H</a:t>
            </a:r>
            <a:r>
              <a:rPr lang="pt-BR" sz="3600" baseline="-25000" dirty="0"/>
              <a:t>2(G )</a:t>
            </a:r>
            <a:r>
              <a:rPr lang="pt-BR" sz="3600" dirty="0"/>
              <a:t>   </a:t>
            </a:r>
            <a:r>
              <a:rPr lang="en-US" sz="3600" kern="14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a:t>
            </a:r>
            <a:r>
              <a:rPr lang="en-US" sz="1800" kern="1400" dirty="0">
                <a:solidFill>
                  <a:srgbClr val="000000"/>
                </a:solidFill>
                <a:effectLst/>
                <a:latin typeface="Calibri" panose="020F0502020204030204" pitchFamily="34" charset="0"/>
                <a:ea typeface="Times New Roman" panose="02020603050405020304" pitchFamily="18" charset="0"/>
              </a:rPr>
              <a:t>  </a:t>
            </a:r>
            <a:r>
              <a:rPr lang="pt-BR" sz="3600" dirty="0"/>
              <a:t>  2NH</a:t>
            </a:r>
            <a:r>
              <a:rPr lang="pt-BR" sz="3600" baseline="-25000" dirty="0"/>
              <a:t>3(G) </a:t>
            </a:r>
            <a:r>
              <a:rPr lang="pt-BR" sz="3600" dirty="0"/>
              <a:t> +  91.8 kJ</a:t>
            </a:r>
          </a:p>
          <a:p>
            <a:pPr algn="ctr"/>
            <a:endParaRPr lang="pt-BR" sz="3600" dirty="0">
              <a:solidFill>
                <a:srgbClr val="FF0000"/>
              </a:solidFill>
            </a:endParaRPr>
          </a:p>
          <a:p>
            <a:pPr algn="ctr"/>
            <a:endParaRPr lang="pt-BR" sz="3600" dirty="0">
              <a:solidFill>
                <a:srgbClr val="FF0000"/>
              </a:solidFill>
            </a:endParaRPr>
          </a:p>
          <a:p>
            <a:r>
              <a:rPr lang="en-US" sz="3600" dirty="0"/>
              <a:t>72 State evidence from the equation that the forward reaction </a:t>
            </a:r>
            <a:br>
              <a:rPr lang="en-US" sz="3600" dirty="0"/>
            </a:br>
            <a:r>
              <a:rPr lang="en-US" sz="3600" dirty="0"/>
              <a:t>is exothermic. </a:t>
            </a:r>
            <a:br>
              <a:rPr lang="en-US" sz="3600" dirty="0"/>
            </a:br>
            <a:br>
              <a:rPr lang="en-US" sz="3600" dirty="0"/>
            </a:br>
            <a:r>
              <a:rPr lang="en-US" sz="4800" dirty="0">
                <a:solidFill>
                  <a:srgbClr val="FF0000"/>
                </a:solidFill>
              </a:rPr>
              <a:t>Proof that the forward reaction is exothermic is that energy is a product.</a:t>
            </a:r>
            <a:endParaRPr lang="en-US" sz="3600" dirty="0">
              <a:solidFill>
                <a:srgbClr val="FF0000"/>
              </a:solidFill>
            </a:endParaRPr>
          </a:p>
        </p:txBody>
      </p:sp>
    </p:spTree>
    <p:extLst>
      <p:ext uri="{BB962C8B-B14F-4D97-AF65-F5344CB8AC3E}">
        <p14:creationId xmlns:p14="http://schemas.microsoft.com/office/powerpoint/2010/main" val="1268434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483209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7 Which element has chemical properties most similar to</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sodium?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magnesium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oxygen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phosphorus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(4) rubidium</a:t>
            </a:r>
          </a:p>
          <a:p>
            <a:endParaRPr lang="en-US" sz="3600" dirty="0">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Sodium Na, is in group 1, so we are looking for another group 1 metal (that also makes +1 cations, has 1 valence electron, is low density, soft, and reactive). </a:t>
            </a:r>
          </a:p>
        </p:txBody>
      </p:sp>
    </p:spTree>
    <p:extLst>
      <p:ext uri="{BB962C8B-B14F-4D97-AF65-F5344CB8AC3E}">
        <p14:creationId xmlns:p14="http://schemas.microsoft.com/office/powerpoint/2010/main" val="2403723367"/>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3477875"/>
          </a:xfrm>
          <a:prstGeom prst="rect">
            <a:avLst/>
          </a:prstGeom>
          <a:noFill/>
        </p:spPr>
        <p:txBody>
          <a:bodyPr wrap="square" rtlCol="0">
            <a:spAutoFit/>
          </a:bodyPr>
          <a:lstStyle/>
          <a:p>
            <a:pPr algn="ctr"/>
            <a:r>
              <a:rPr lang="en-US" sz="2000" dirty="0"/>
              <a:t>A process was developed in 1912 to produce ammonia gas from atmospheric nitrogen gas and hydrogen gas. </a:t>
            </a:r>
            <a:br>
              <a:rPr lang="en-US" sz="2000" dirty="0"/>
            </a:br>
            <a:r>
              <a:rPr lang="en-US" sz="2000" dirty="0"/>
              <a:t>Iron can be used as a catalyst. The equation representing this system at equilibrium is shown below</a:t>
            </a:r>
          </a:p>
          <a:p>
            <a:pPr algn="ctr"/>
            <a:r>
              <a:rPr lang="pt-BR" sz="3600" dirty="0"/>
              <a:t>N</a:t>
            </a:r>
            <a:r>
              <a:rPr lang="pt-BR" sz="3600" baseline="-25000" dirty="0"/>
              <a:t>2(G) </a:t>
            </a:r>
            <a:r>
              <a:rPr lang="pt-BR" sz="3600" dirty="0"/>
              <a:t> +  3H</a:t>
            </a:r>
            <a:r>
              <a:rPr lang="pt-BR" sz="3600" baseline="-25000" dirty="0"/>
              <a:t>2(G )</a:t>
            </a:r>
            <a:r>
              <a:rPr lang="pt-BR" sz="3600" dirty="0"/>
              <a:t>   </a:t>
            </a:r>
            <a:r>
              <a:rPr lang="en-US" sz="3600" kern="14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a:t>
            </a:r>
            <a:r>
              <a:rPr lang="en-US" sz="1800" kern="1400" dirty="0">
                <a:solidFill>
                  <a:srgbClr val="000000"/>
                </a:solidFill>
                <a:effectLst/>
                <a:latin typeface="Calibri" panose="020F0502020204030204" pitchFamily="34" charset="0"/>
                <a:ea typeface="Times New Roman" panose="02020603050405020304" pitchFamily="18" charset="0"/>
              </a:rPr>
              <a:t>  </a:t>
            </a:r>
            <a:r>
              <a:rPr lang="pt-BR" sz="3600" dirty="0"/>
              <a:t>  2NH</a:t>
            </a:r>
            <a:r>
              <a:rPr lang="pt-BR" sz="3600" baseline="-25000" dirty="0"/>
              <a:t>3(G) </a:t>
            </a:r>
            <a:r>
              <a:rPr lang="pt-BR" sz="3600" dirty="0"/>
              <a:t> +  91.8 kJ</a:t>
            </a:r>
          </a:p>
          <a:p>
            <a:pPr algn="ctr"/>
            <a:endParaRPr lang="pt-BR" sz="3600" dirty="0">
              <a:solidFill>
                <a:srgbClr val="FF0000"/>
              </a:solidFill>
            </a:endParaRPr>
          </a:p>
          <a:p>
            <a:pPr algn="ctr"/>
            <a:endParaRPr lang="pt-BR" sz="3600" dirty="0">
              <a:solidFill>
                <a:srgbClr val="FF0000"/>
              </a:solidFill>
            </a:endParaRPr>
          </a:p>
          <a:p>
            <a:r>
              <a:rPr lang="en-US" sz="3600" dirty="0"/>
              <a:t>73 Compare the rate of the forward reaction to the rate of the reverse reaction at equilibrium.</a:t>
            </a:r>
            <a:endParaRPr lang="en-US" sz="3600" dirty="0">
              <a:solidFill>
                <a:srgbClr val="FF0000"/>
              </a:solidFill>
            </a:endParaRPr>
          </a:p>
        </p:txBody>
      </p:sp>
    </p:spTree>
    <p:extLst>
      <p:ext uri="{BB962C8B-B14F-4D97-AF65-F5344CB8AC3E}">
        <p14:creationId xmlns:p14="http://schemas.microsoft.com/office/powerpoint/2010/main" val="247768703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5386090"/>
          </a:xfrm>
          <a:prstGeom prst="rect">
            <a:avLst/>
          </a:prstGeom>
          <a:noFill/>
        </p:spPr>
        <p:txBody>
          <a:bodyPr wrap="square" rtlCol="0">
            <a:spAutoFit/>
          </a:bodyPr>
          <a:lstStyle/>
          <a:p>
            <a:pPr algn="ctr"/>
            <a:r>
              <a:rPr lang="en-US" sz="2000" dirty="0"/>
              <a:t>A process was developed in 1912 to produce ammonia gas from atmospheric nitrogen gas and hydrogen gas. </a:t>
            </a:r>
            <a:br>
              <a:rPr lang="en-US" sz="2000" dirty="0"/>
            </a:br>
            <a:r>
              <a:rPr lang="en-US" sz="2000" dirty="0"/>
              <a:t>Iron can be used as a catalyst. The equation representing this system at equilibrium is shown below</a:t>
            </a:r>
          </a:p>
          <a:p>
            <a:pPr algn="ctr"/>
            <a:r>
              <a:rPr lang="pt-BR" sz="3600" dirty="0"/>
              <a:t>N</a:t>
            </a:r>
            <a:r>
              <a:rPr lang="pt-BR" sz="3600" baseline="-25000" dirty="0"/>
              <a:t>2(G) </a:t>
            </a:r>
            <a:r>
              <a:rPr lang="pt-BR" sz="3600" dirty="0"/>
              <a:t> +  3H</a:t>
            </a:r>
            <a:r>
              <a:rPr lang="pt-BR" sz="3600" baseline="-25000" dirty="0"/>
              <a:t>2(G )</a:t>
            </a:r>
            <a:r>
              <a:rPr lang="pt-BR" sz="3600" dirty="0"/>
              <a:t>   </a:t>
            </a:r>
            <a:r>
              <a:rPr lang="en-US" sz="3600" kern="14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a:t>
            </a:r>
            <a:r>
              <a:rPr lang="en-US" sz="1800" kern="1400" dirty="0">
                <a:solidFill>
                  <a:srgbClr val="000000"/>
                </a:solidFill>
                <a:effectLst/>
                <a:latin typeface="Calibri" panose="020F0502020204030204" pitchFamily="34" charset="0"/>
                <a:ea typeface="Times New Roman" panose="02020603050405020304" pitchFamily="18" charset="0"/>
              </a:rPr>
              <a:t>  </a:t>
            </a:r>
            <a:r>
              <a:rPr lang="pt-BR" sz="3600" dirty="0"/>
              <a:t>  2NH</a:t>
            </a:r>
            <a:r>
              <a:rPr lang="pt-BR" sz="3600" baseline="-25000" dirty="0"/>
              <a:t>3(G) </a:t>
            </a:r>
            <a:r>
              <a:rPr lang="pt-BR" sz="3600" dirty="0"/>
              <a:t> +  91.8 kJ</a:t>
            </a:r>
          </a:p>
          <a:p>
            <a:pPr algn="ctr"/>
            <a:endParaRPr lang="pt-BR" sz="3600" dirty="0">
              <a:solidFill>
                <a:srgbClr val="FF0000"/>
              </a:solidFill>
            </a:endParaRPr>
          </a:p>
          <a:p>
            <a:pPr algn="ctr"/>
            <a:endParaRPr lang="pt-BR" sz="3600" dirty="0">
              <a:solidFill>
                <a:srgbClr val="FF0000"/>
              </a:solidFill>
            </a:endParaRPr>
          </a:p>
          <a:p>
            <a:r>
              <a:rPr lang="en-US" sz="3600" dirty="0"/>
              <a:t>73 Compare the rate of the forward reaction to the rate of the reverse reaction at equilibrium.</a:t>
            </a:r>
            <a:br>
              <a:rPr lang="en-US" sz="3600" dirty="0"/>
            </a:br>
            <a:br>
              <a:rPr lang="en-US" sz="3600" dirty="0"/>
            </a:br>
            <a:r>
              <a:rPr lang="en-US" sz="4400" dirty="0">
                <a:solidFill>
                  <a:srgbClr val="FF0000"/>
                </a:solidFill>
              </a:rPr>
              <a:t>The rate of the forward reaction is equal to the </a:t>
            </a:r>
            <a:br>
              <a:rPr lang="en-US" sz="4400" dirty="0">
                <a:solidFill>
                  <a:srgbClr val="FF0000"/>
                </a:solidFill>
              </a:rPr>
            </a:br>
            <a:r>
              <a:rPr lang="en-US" sz="4400" dirty="0">
                <a:solidFill>
                  <a:srgbClr val="FF0000"/>
                </a:solidFill>
              </a:rPr>
              <a:t>rate of the reverse reaction in an equilibrium.</a:t>
            </a:r>
            <a:endParaRPr lang="en-US" sz="3600" dirty="0">
              <a:solidFill>
                <a:srgbClr val="FF0000"/>
              </a:solidFill>
            </a:endParaRPr>
          </a:p>
        </p:txBody>
      </p:sp>
    </p:spTree>
    <p:extLst>
      <p:ext uri="{BB962C8B-B14F-4D97-AF65-F5344CB8AC3E}">
        <p14:creationId xmlns:p14="http://schemas.microsoft.com/office/powerpoint/2010/main" val="724701984"/>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4031873"/>
          </a:xfrm>
          <a:prstGeom prst="rect">
            <a:avLst/>
          </a:prstGeom>
          <a:noFill/>
        </p:spPr>
        <p:txBody>
          <a:bodyPr wrap="square" rtlCol="0">
            <a:spAutoFit/>
          </a:bodyPr>
          <a:lstStyle/>
          <a:p>
            <a:pPr algn="ctr"/>
            <a:r>
              <a:rPr lang="en-US" sz="2000" dirty="0"/>
              <a:t>A process was developed in 1912 to produce ammonia gas from atmospheric nitrogen gas and hydrogen gas. </a:t>
            </a:r>
            <a:br>
              <a:rPr lang="en-US" sz="2000" dirty="0"/>
            </a:br>
            <a:r>
              <a:rPr lang="en-US" sz="2000" dirty="0"/>
              <a:t>Iron can be used as a catalyst. The equation representing this system at equilibrium is shown below</a:t>
            </a:r>
          </a:p>
          <a:p>
            <a:pPr algn="ctr"/>
            <a:r>
              <a:rPr lang="pt-BR" sz="3600" dirty="0"/>
              <a:t>N</a:t>
            </a:r>
            <a:r>
              <a:rPr lang="pt-BR" sz="3600" baseline="-25000" dirty="0"/>
              <a:t>2(G) </a:t>
            </a:r>
            <a:r>
              <a:rPr lang="pt-BR" sz="3600" dirty="0"/>
              <a:t> +  3H</a:t>
            </a:r>
            <a:r>
              <a:rPr lang="pt-BR" sz="3600" baseline="-25000" dirty="0"/>
              <a:t>2(G )</a:t>
            </a:r>
            <a:r>
              <a:rPr lang="pt-BR" sz="3600" dirty="0"/>
              <a:t>   </a:t>
            </a:r>
            <a:r>
              <a:rPr lang="en-US" sz="3600" kern="14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a:t>
            </a:r>
            <a:r>
              <a:rPr lang="en-US" sz="1800" kern="1400" dirty="0">
                <a:solidFill>
                  <a:srgbClr val="000000"/>
                </a:solidFill>
                <a:effectLst/>
                <a:latin typeface="Calibri" panose="020F0502020204030204" pitchFamily="34" charset="0"/>
                <a:ea typeface="Times New Roman" panose="02020603050405020304" pitchFamily="18" charset="0"/>
              </a:rPr>
              <a:t>  </a:t>
            </a:r>
            <a:r>
              <a:rPr lang="pt-BR" sz="3600" dirty="0"/>
              <a:t>  2NH</a:t>
            </a:r>
            <a:r>
              <a:rPr lang="pt-BR" sz="3600" baseline="-25000" dirty="0"/>
              <a:t>3(G) </a:t>
            </a:r>
            <a:r>
              <a:rPr lang="pt-BR" sz="3600" dirty="0"/>
              <a:t> +  91.8 kJ</a:t>
            </a:r>
          </a:p>
          <a:p>
            <a:pPr algn="ctr"/>
            <a:endParaRPr lang="pt-BR" sz="3600" dirty="0">
              <a:solidFill>
                <a:srgbClr val="FF0000"/>
              </a:solidFill>
            </a:endParaRPr>
          </a:p>
          <a:p>
            <a:pPr algn="ctr"/>
            <a:endParaRPr lang="pt-BR" sz="3600" dirty="0">
              <a:solidFill>
                <a:srgbClr val="FF0000"/>
              </a:solidFill>
            </a:endParaRPr>
          </a:p>
          <a:p>
            <a:r>
              <a:rPr lang="en-US" sz="3600" dirty="0"/>
              <a:t>74 On the labeled axes in your answer booklet, draw a potential energy diagram for the forward reaction represented in this equation.  </a:t>
            </a:r>
            <a:r>
              <a:rPr lang="en-US" sz="2000" dirty="0">
                <a:solidFill>
                  <a:srgbClr val="FF0000"/>
                </a:solidFill>
              </a:rPr>
              <a:t>You are given that graph in the corner.</a:t>
            </a:r>
            <a:endParaRPr lang="en-US" sz="3600" dirty="0">
              <a:solidFill>
                <a:srgbClr val="FF0000"/>
              </a:solidFill>
            </a:endParaRPr>
          </a:p>
        </p:txBody>
      </p:sp>
      <p:pic>
        <p:nvPicPr>
          <p:cNvPr id="4" name="Picture 3" descr="Shape&#10;&#10;Description automatically generated">
            <a:extLst>
              <a:ext uri="{FF2B5EF4-FFF2-40B4-BE49-F238E27FC236}">
                <a16:creationId xmlns:a16="http://schemas.microsoft.com/office/drawing/2014/main" id="{C937A3D4-0732-D10E-1B74-3E68BF003A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92711" y="3902776"/>
            <a:ext cx="3276884" cy="2461473"/>
          </a:xfrm>
          <a:prstGeom prst="rect">
            <a:avLst/>
          </a:prstGeom>
        </p:spPr>
      </p:pic>
    </p:spTree>
    <p:extLst>
      <p:ext uri="{BB962C8B-B14F-4D97-AF65-F5344CB8AC3E}">
        <p14:creationId xmlns:p14="http://schemas.microsoft.com/office/powerpoint/2010/main" val="2971216087"/>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4031873"/>
          </a:xfrm>
          <a:prstGeom prst="rect">
            <a:avLst/>
          </a:prstGeom>
          <a:noFill/>
        </p:spPr>
        <p:txBody>
          <a:bodyPr wrap="square" rtlCol="0">
            <a:spAutoFit/>
          </a:bodyPr>
          <a:lstStyle/>
          <a:p>
            <a:pPr algn="ctr"/>
            <a:r>
              <a:rPr lang="en-US" sz="2000" dirty="0"/>
              <a:t>A process was developed in 1912 to produce ammonia gas from atmospheric nitrogen gas and hydrogen gas. </a:t>
            </a:r>
            <a:br>
              <a:rPr lang="en-US" sz="2000" dirty="0"/>
            </a:br>
            <a:r>
              <a:rPr lang="en-US" sz="2000" dirty="0"/>
              <a:t>Iron can be used as a catalyst. The equation representing this system at equilibrium is shown below</a:t>
            </a:r>
          </a:p>
          <a:p>
            <a:pPr algn="ctr"/>
            <a:r>
              <a:rPr lang="pt-BR" sz="3600" dirty="0"/>
              <a:t>N</a:t>
            </a:r>
            <a:r>
              <a:rPr lang="pt-BR" sz="3600" baseline="-25000" dirty="0"/>
              <a:t>2(G) </a:t>
            </a:r>
            <a:r>
              <a:rPr lang="pt-BR" sz="3600" dirty="0"/>
              <a:t> +  3H</a:t>
            </a:r>
            <a:r>
              <a:rPr lang="pt-BR" sz="3600" baseline="-25000" dirty="0"/>
              <a:t>2(G )</a:t>
            </a:r>
            <a:r>
              <a:rPr lang="pt-BR" sz="3600" dirty="0"/>
              <a:t>   </a:t>
            </a:r>
            <a:r>
              <a:rPr lang="en-US" sz="3600" kern="14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a:t>
            </a:r>
            <a:r>
              <a:rPr lang="en-US" sz="1800" kern="1400" dirty="0">
                <a:solidFill>
                  <a:srgbClr val="000000"/>
                </a:solidFill>
                <a:effectLst/>
                <a:latin typeface="Calibri" panose="020F0502020204030204" pitchFamily="34" charset="0"/>
                <a:ea typeface="Times New Roman" panose="02020603050405020304" pitchFamily="18" charset="0"/>
              </a:rPr>
              <a:t>  </a:t>
            </a:r>
            <a:r>
              <a:rPr lang="pt-BR" sz="3600" dirty="0"/>
              <a:t>  2NH</a:t>
            </a:r>
            <a:r>
              <a:rPr lang="pt-BR" sz="3600" baseline="-25000" dirty="0"/>
              <a:t>3(G) </a:t>
            </a:r>
            <a:r>
              <a:rPr lang="pt-BR" sz="3600" dirty="0"/>
              <a:t> +  91.8 kJ</a:t>
            </a:r>
          </a:p>
          <a:p>
            <a:pPr algn="ctr"/>
            <a:endParaRPr lang="pt-BR" sz="3600" dirty="0">
              <a:solidFill>
                <a:srgbClr val="FF0000"/>
              </a:solidFill>
            </a:endParaRPr>
          </a:p>
          <a:p>
            <a:pPr algn="ctr"/>
            <a:endParaRPr lang="pt-BR" sz="3600" dirty="0">
              <a:solidFill>
                <a:srgbClr val="FF0000"/>
              </a:solidFill>
            </a:endParaRPr>
          </a:p>
          <a:p>
            <a:r>
              <a:rPr lang="en-US" sz="3600" dirty="0"/>
              <a:t>74 On the labeled axes in your answer booklet, draw a potential energy diagram for the forward reaction represented in this equation.  </a:t>
            </a:r>
            <a:r>
              <a:rPr lang="en-US" sz="3600" dirty="0">
                <a:solidFill>
                  <a:srgbClr val="FF0000"/>
                </a:solidFill>
                <a:latin typeface="Times New Roman" panose="02020603050405020304" pitchFamily="18" charset="0"/>
                <a:cs typeface="Times New Roman" panose="02020603050405020304" pitchFamily="18" charset="0"/>
              </a:rPr>
              <a:t>This is from the exam key →</a:t>
            </a:r>
          </a:p>
        </p:txBody>
      </p:sp>
      <p:pic>
        <p:nvPicPr>
          <p:cNvPr id="5" name="Picture 4" descr="Diagram&#10;&#10;Description automatically generated">
            <a:extLst>
              <a:ext uri="{FF2B5EF4-FFF2-40B4-BE49-F238E27FC236}">
                <a16:creationId xmlns:a16="http://schemas.microsoft.com/office/drawing/2014/main" id="{2BD20FE7-114E-F06B-ACF1-67C2FA8CB1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2504" y="3508270"/>
            <a:ext cx="4000308" cy="3166520"/>
          </a:xfrm>
          <a:prstGeom prst="rect">
            <a:avLst/>
          </a:prstGeom>
        </p:spPr>
      </p:pic>
    </p:spTree>
    <p:extLst>
      <p:ext uri="{BB962C8B-B14F-4D97-AF65-F5344CB8AC3E}">
        <p14:creationId xmlns:p14="http://schemas.microsoft.com/office/powerpoint/2010/main" val="397025577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4031873"/>
          </a:xfrm>
          <a:prstGeom prst="rect">
            <a:avLst/>
          </a:prstGeom>
          <a:noFill/>
        </p:spPr>
        <p:txBody>
          <a:bodyPr wrap="square" rtlCol="0">
            <a:spAutoFit/>
          </a:bodyPr>
          <a:lstStyle/>
          <a:p>
            <a:pPr algn="ctr"/>
            <a:r>
              <a:rPr lang="en-US" sz="2000" dirty="0"/>
              <a:t>A process was developed in 1912 to produce ammonia gas from atmospheric nitrogen gas and hydrogen gas. </a:t>
            </a:r>
            <a:br>
              <a:rPr lang="en-US" sz="2000" dirty="0"/>
            </a:br>
            <a:r>
              <a:rPr lang="en-US" sz="2000" dirty="0"/>
              <a:t>Iron can be used as a catalyst. The equation representing this system at equilibrium is shown below</a:t>
            </a:r>
          </a:p>
          <a:p>
            <a:pPr algn="ctr"/>
            <a:r>
              <a:rPr lang="pt-BR" sz="3600" dirty="0"/>
              <a:t>N</a:t>
            </a:r>
            <a:r>
              <a:rPr lang="pt-BR" sz="3600" baseline="-25000" dirty="0"/>
              <a:t>2(G) </a:t>
            </a:r>
            <a:r>
              <a:rPr lang="pt-BR" sz="3600" dirty="0"/>
              <a:t> +  3H</a:t>
            </a:r>
            <a:r>
              <a:rPr lang="pt-BR" sz="3600" baseline="-25000" dirty="0"/>
              <a:t>2(G )</a:t>
            </a:r>
            <a:r>
              <a:rPr lang="pt-BR" sz="3600" dirty="0"/>
              <a:t>   </a:t>
            </a:r>
            <a:r>
              <a:rPr lang="en-US" sz="3600" kern="14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a:t>
            </a:r>
            <a:r>
              <a:rPr lang="en-US" sz="1800" kern="1400" dirty="0">
                <a:solidFill>
                  <a:srgbClr val="000000"/>
                </a:solidFill>
                <a:effectLst/>
                <a:latin typeface="Calibri" panose="020F0502020204030204" pitchFamily="34" charset="0"/>
                <a:ea typeface="Times New Roman" panose="02020603050405020304" pitchFamily="18" charset="0"/>
              </a:rPr>
              <a:t>  </a:t>
            </a:r>
            <a:r>
              <a:rPr lang="pt-BR" sz="3600" dirty="0"/>
              <a:t>  2NH</a:t>
            </a:r>
            <a:r>
              <a:rPr lang="pt-BR" sz="3600" baseline="-25000" dirty="0"/>
              <a:t>3(G) </a:t>
            </a:r>
            <a:r>
              <a:rPr lang="pt-BR" sz="3600" dirty="0"/>
              <a:t> +  91.8 kJ</a:t>
            </a:r>
          </a:p>
          <a:p>
            <a:pPr algn="ctr"/>
            <a:endParaRPr lang="pt-BR" sz="3600" dirty="0">
              <a:solidFill>
                <a:srgbClr val="FF0000"/>
              </a:solidFill>
            </a:endParaRPr>
          </a:p>
          <a:p>
            <a:pPr algn="ctr"/>
            <a:endParaRPr lang="pt-BR" sz="3600" dirty="0">
              <a:solidFill>
                <a:srgbClr val="FF0000"/>
              </a:solidFill>
            </a:endParaRPr>
          </a:p>
          <a:p>
            <a:r>
              <a:rPr lang="en-US" sz="3600" dirty="0"/>
              <a:t>75 State, in terms of moles of gases, why the equilibrium shifts to the right due to an increase in pressure on the system at constant temperature</a:t>
            </a:r>
            <a:endParaRPr lang="en-US" sz="3600" dirty="0">
              <a:solidFill>
                <a:srgbClr val="FF0000"/>
              </a:solidFill>
            </a:endParaRPr>
          </a:p>
        </p:txBody>
      </p:sp>
    </p:spTree>
    <p:extLst>
      <p:ext uri="{BB962C8B-B14F-4D97-AF65-F5344CB8AC3E}">
        <p14:creationId xmlns:p14="http://schemas.microsoft.com/office/powerpoint/2010/main" val="93591631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6247864"/>
          </a:xfrm>
          <a:prstGeom prst="rect">
            <a:avLst/>
          </a:prstGeom>
          <a:noFill/>
        </p:spPr>
        <p:txBody>
          <a:bodyPr wrap="square" rtlCol="0">
            <a:spAutoFit/>
          </a:bodyPr>
          <a:lstStyle/>
          <a:p>
            <a:pPr algn="ctr"/>
            <a:r>
              <a:rPr lang="en-US" sz="2000" dirty="0"/>
              <a:t>A process was developed in 1912 to produce ammonia gas from atmospheric nitrogen gas and hydrogen gas. </a:t>
            </a:r>
            <a:br>
              <a:rPr lang="en-US" sz="2000" dirty="0"/>
            </a:br>
            <a:r>
              <a:rPr lang="en-US" sz="2000" dirty="0"/>
              <a:t>Iron can be used as a catalyst. The equation representing this system at equilibrium is shown below</a:t>
            </a:r>
          </a:p>
          <a:p>
            <a:pPr algn="ctr"/>
            <a:r>
              <a:rPr lang="pt-BR" sz="3600" dirty="0"/>
              <a:t>N</a:t>
            </a:r>
            <a:r>
              <a:rPr lang="pt-BR" sz="3600" baseline="-25000" dirty="0"/>
              <a:t>2(G) </a:t>
            </a:r>
            <a:r>
              <a:rPr lang="pt-BR" sz="3600" dirty="0"/>
              <a:t> +  3H</a:t>
            </a:r>
            <a:r>
              <a:rPr lang="pt-BR" sz="3600" baseline="-25000" dirty="0"/>
              <a:t>2(G )</a:t>
            </a:r>
            <a:r>
              <a:rPr lang="pt-BR" sz="3600" dirty="0"/>
              <a:t>   </a:t>
            </a:r>
            <a:r>
              <a:rPr lang="en-US" sz="3600" kern="14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a:t>
            </a:r>
            <a:r>
              <a:rPr lang="en-US" sz="1800" kern="1400" dirty="0">
                <a:solidFill>
                  <a:srgbClr val="000000"/>
                </a:solidFill>
                <a:effectLst/>
                <a:latin typeface="Calibri" panose="020F0502020204030204" pitchFamily="34" charset="0"/>
                <a:ea typeface="Times New Roman" panose="02020603050405020304" pitchFamily="18" charset="0"/>
              </a:rPr>
              <a:t>  </a:t>
            </a:r>
            <a:r>
              <a:rPr lang="pt-BR" sz="3600" dirty="0"/>
              <a:t>  2NH</a:t>
            </a:r>
            <a:r>
              <a:rPr lang="pt-BR" sz="3600" baseline="-25000" dirty="0"/>
              <a:t>3(G) </a:t>
            </a:r>
            <a:r>
              <a:rPr lang="pt-BR" sz="3600" dirty="0"/>
              <a:t> +  91.8 kJ</a:t>
            </a:r>
          </a:p>
          <a:p>
            <a:pPr algn="ctr"/>
            <a:endParaRPr lang="pt-BR" sz="3600" dirty="0">
              <a:solidFill>
                <a:srgbClr val="FF0000"/>
              </a:solidFill>
            </a:endParaRPr>
          </a:p>
          <a:p>
            <a:pPr algn="ctr"/>
            <a:endParaRPr lang="pt-BR" sz="3600" dirty="0">
              <a:solidFill>
                <a:srgbClr val="FF0000"/>
              </a:solidFill>
            </a:endParaRPr>
          </a:p>
          <a:p>
            <a:r>
              <a:rPr lang="en-US" sz="3600" dirty="0"/>
              <a:t>75 State, in terms of moles of gases, why the equilibrium shifts to the right due to an increase in pressure on the system at constant temperature</a:t>
            </a:r>
          </a:p>
          <a:p>
            <a:endParaRPr lang="en-US" sz="3600" dirty="0">
              <a:solidFill>
                <a:srgbClr val="FF0000"/>
              </a:solidFill>
            </a:endParaRPr>
          </a:p>
          <a:p>
            <a:r>
              <a:rPr lang="en-US" sz="3600" dirty="0">
                <a:solidFill>
                  <a:srgbClr val="FF0000"/>
                </a:solidFill>
              </a:rPr>
              <a:t>There are 4 moles of gas on the left, and just 2 moles of gas on the right.  Higher pressure favors less moles of gas, higher pressure will cause a forward shift (right shift). </a:t>
            </a:r>
          </a:p>
        </p:txBody>
      </p:sp>
    </p:spTree>
    <p:extLst>
      <p:ext uri="{BB962C8B-B14F-4D97-AF65-F5344CB8AC3E}">
        <p14:creationId xmlns:p14="http://schemas.microsoft.com/office/powerpoint/2010/main" val="20508036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2923877"/>
          </a:xfrm>
          <a:prstGeom prst="rect">
            <a:avLst/>
          </a:prstGeom>
          <a:noFill/>
        </p:spPr>
        <p:txBody>
          <a:bodyPr wrap="square" rtlCol="0">
            <a:spAutoFit/>
          </a:bodyPr>
          <a:lstStyle/>
          <a:p>
            <a:pPr algn="ctr"/>
            <a:r>
              <a:rPr lang="en-US" sz="2000" dirty="0"/>
              <a:t>A process was developed in 1912 to produce ammonia gas from atmospheric nitrogen gas and hydrogen gas. </a:t>
            </a:r>
            <a:br>
              <a:rPr lang="en-US" sz="2000" dirty="0"/>
            </a:br>
            <a:r>
              <a:rPr lang="en-US" sz="2000" dirty="0"/>
              <a:t>Iron can be used as a catalyst. The equation representing this system at equilibrium is shown below</a:t>
            </a:r>
          </a:p>
          <a:p>
            <a:pPr algn="ctr"/>
            <a:r>
              <a:rPr lang="pt-BR" sz="3600" dirty="0"/>
              <a:t>N</a:t>
            </a:r>
            <a:r>
              <a:rPr lang="pt-BR" sz="3600" baseline="-25000" dirty="0"/>
              <a:t>2(G) </a:t>
            </a:r>
            <a:r>
              <a:rPr lang="pt-BR" sz="3600" dirty="0"/>
              <a:t> +  3H</a:t>
            </a:r>
            <a:r>
              <a:rPr lang="pt-BR" sz="3600" baseline="-25000" dirty="0"/>
              <a:t>2(G )</a:t>
            </a:r>
            <a:r>
              <a:rPr lang="pt-BR" sz="3600" dirty="0"/>
              <a:t>   </a:t>
            </a:r>
            <a:r>
              <a:rPr lang="en-US" sz="3600" kern="14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a:t>
            </a:r>
            <a:r>
              <a:rPr lang="en-US" sz="1800" kern="1400" dirty="0">
                <a:solidFill>
                  <a:srgbClr val="000000"/>
                </a:solidFill>
                <a:effectLst/>
                <a:latin typeface="Calibri" panose="020F0502020204030204" pitchFamily="34" charset="0"/>
                <a:ea typeface="Times New Roman" panose="02020603050405020304" pitchFamily="18" charset="0"/>
              </a:rPr>
              <a:t>  </a:t>
            </a:r>
            <a:r>
              <a:rPr lang="pt-BR" sz="3600" dirty="0"/>
              <a:t>  2NH</a:t>
            </a:r>
            <a:r>
              <a:rPr lang="pt-BR" sz="3600" baseline="-25000" dirty="0"/>
              <a:t>3(G) </a:t>
            </a:r>
            <a:r>
              <a:rPr lang="pt-BR" sz="3600" dirty="0"/>
              <a:t> +  91.8 kJ</a:t>
            </a:r>
          </a:p>
          <a:p>
            <a:pPr algn="ctr"/>
            <a:endParaRPr lang="pt-BR" sz="3600" dirty="0">
              <a:solidFill>
                <a:srgbClr val="FF0000"/>
              </a:solidFill>
            </a:endParaRPr>
          </a:p>
          <a:p>
            <a:r>
              <a:rPr lang="en-US" sz="3600" dirty="0"/>
              <a:t>76 State what happens to the rate of forward reaction when the iron is added to this system.</a:t>
            </a:r>
            <a:endParaRPr lang="en-US" sz="3600" dirty="0">
              <a:solidFill>
                <a:srgbClr val="FF0000"/>
              </a:solidFill>
            </a:endParaRPr>
          </a:p>
        </p:txBody>
      </p:sp>
    </p:spTree>
    <p:extLst>
      <p:ext uri="{BB962C8B-B14F-4D97-AF65-F5344CB8AC3E}">
        <p14:creationId xmlns:p14="http://schemas.microsoft.com/office/powerpoint/2010/main" val="1305816095"/>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6801862"/>
          </a:xfrm>
          <a:prstGeom prst="rect">
            <a:avLst/>
          </a:prstGeom>
          <a:solidFill>
            <a:schemeClr val="bg1">
              <a:lumMod val="75000"/>
            </a:schemeClr>
          </a:solidFill>
        </p:spPr>
        <p:txBody>
          <a:bodyPr wrap="square" rtlCol="0">
            <a:spAutoFit/>
          </a:bodyPr>
          <a:lstStyle/>
          <a:p>
            <a:pPr algn="ctr"/>
            <a:r>
              <a:rPr lang="en-US" sz="2000" dirty="0"/>
              <a:t>A process was developed in 1912 </a:t>
            </a:r>
            <a:r>
              <a:rPr lang="en-US" sz="2000" dirty="0">
                <a:solidFill>
                  <a:srgbClr val="0000FF"/>
                </a:solidFill>
              </a:rPr>
              <a:t>to produce ammonia gas </a:t>
            </a:r>
            <a:r>
              <a:rPr lang="en-US" sz="2000" dirty="0"/>
              <a:t>from atmospheric nitrogen gas and hydrogen gas. </a:t>
            </a:r>
            <a:br>
              <a:rPr lang="en-US" sz="2000" dirty="0"/>
            </a:br>
            <a:r>
              <a:rPr lang="en-US" sz="2000" dirty="0">
                <a:solidFill>
                  <a:srgbClr val="0000FF"/>
                </a:solidFill>
              </a:rPr>
              <a:t>Iron can be used as a catalyst</a:t>
            </a:r>
            <a:r>
              <a:rPr lang="en-US" sz="2000" dirty="0"/>
              <a:t>. The equation representing this system at equilibrium is shown below</a:t>
            </a:r>
          </a:p>
          <a:p>
            <a:pPr algn="ctr"/>
            <a:r>
              <a:rPr lang="pt-BR" sz="3600" dirty="0"/>
              <a:t>N</a:t>
            </a:r>
            <a:r>
              <a:rPr lang="pt-BR" sz="3600" baseline="-25000" dirty="0"/>
              <a:t>2(G) </a:t>
            </a:r>
            <a:r>
              <a:rPr lang="pt-BR" sz="3600" dirty="0"/>
              <a:t> +  3H</a:t>
            </a:r>
            <a:r>
              <a:rPr lang="pt-BR" sz="3600" baseline="-25000" dirty="0"/>
              <a:t>2(G )</a:t>
            </a:r>
            <a:r>
              <a:rPr lang="pt-BR" sz="3600" dirty="0"/>
              <a:t>   </a:t>
            </a:r>
            <a:r>
              <a:rPr lang="en-US" sz="3600" kern="1400" dirty="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a:t>⇋</a:t>
            </a:r>
            <a:r>
              <a:rPr lang="en-US" sz="1800" kern="1400" dirty="0">
                <a:solidFill>
                  <a:srgbClr val="000000"/>
                </a:solidFill>
                <a:effectLst/>
                <a:latin typeface="Calibri" panose="020F0502020204030204" pitchFamily="34" charset="0"/>
                <a:ea typeface="Times New Roman" panose="02020603050405020304" pitchFamily="18" charset="0"/>
              </a:rPr>
              <a:t>  </a:t>
            </a:r>
            <a:r>
              <a:rPr lang="pt-BR" sz="3600" dirty="0"/>
              <a:t>  2NH</a:t>
            </a:r>
            <a:r>
              <a:rPr lang="pt-BR" sz="3600" baseline="-25000" dirty="0"/>
              <a:t>3(G) </a:t>
            </a:r>
            <a:r>
              <a:rPr lang="pt-BR" sz="3600" dirty="0"/>
              <a:t> +  91.8 kJ</a:t>
            </a:r>
          </a:p>
          <a:p>
            <a:pPr algn="ctr"/>
            <a:endParaRPr lang="pt-BR" sz="3600" dirty="0">
              <a:solidFill>
                <a:srgbClr val="FF0000"/>
              </a:solidFill>
            </a:endParaRPr>
          </a:p>
          <a:p>
            <a:r>
              <a:rPr lang="en-US" sz="3600" dirty="0"/>
              <a:t>76 State what happens to the rate of forward reaction when the iron is added to this system.</a:t>
            </a:r>
          </a:p>
          <a:p>
            <a:endParaRPr lang="en-US" sz="3600" dirty="0">
              <a:solidFill>
                <a:srgbClr val="FF0000"/>
              </a:solidFill>
            </a:endParaRPr>
          </a:p>
          <a:p>
            <a:r>
              <a:rPr lang="en-US" sz="3600" dirty="0">
                <a:solidFill>
                  <a:srgbClr val="0000FF"/>
                </a:solidFill>
              </a:rPr>
              <a:t>Highlighted in the text,</a:t>
            </a:r>
            <a:r>
              <a:rPr lang="en-US" sz="3600" dirty="0">
                <a:solidFill>
                  <a:srgbClr val="FF0000"/>
                </a:solidFill>
              </a:rPr>
              <a:t> iron is a catalyst to make ammonia.  </a:t>
            </a:r>
            <a:br>
              <a:rPr lang="en-US" sz="3600" dirty="0">
                <a:solidFill>
                  <a:srgbClr val="FF0000"/>
                </a:solidFill>
              </a:rPr>
            </a:br>
            <a:r>
              <a:rPr lang="en-US" sz="3600" u="sng" dirty="0">
                <a:solidFill>
                  <a:srgbClr val="FF0000"/>
                </a:solidFill>
              </a:rPr>
              <a:t>In this case</a:t>
            </a:r>
            <a:r>
              <a:rPr lang="en-US" sz="3600" dirty="0">
                <a:solidFill>
                  <a:srgbClr val="FF0000"/>
                </a:solidFill>
              </a:rPr>
              <a:t>, the catalyst favors the forward reaction.  </a:t>
            </a:r>
          </a:p>
          <a:p>
            <a:r>
              <a:rPr lang="en-US" sz="3600" dirty="0">
                <a:solidFill>
                  <a:srgbClr val="FF0000"/>
                </a:solidFill>
              </a:rPr>
              <a:t>This question stinks, it’s not in the curriculum, it’s not in any real chem text I could find either.  The NYS quirk is highlighted, but it is very unusual to see something like this.  </a:t>
            </a:r>
            <a:br>
              <a:rPr lang="en-US" sz="3600" dirty="0">
                <a:solidFill>
                  <a:srgbClr val="FF0000"/>
                </a:solidFill>
              </a:rPr>
            </a:br>
            <a:r>
              <a:rPr lang="en-US" sz="3600" dirty="0">
                <a:solidFill>
                  <a:srgbClr val="FF0000"/>
                </a:solidFill>
              </a:rPr>
              <a:t>This was the question that kept you from getting a 100%.  </a:t>
            </a:r>
          </a:p>
        </p:txBody>
      </p:sp>
    </p:spTree>
    <p:extLst>
      <p:ext uri="{BB962C8B-B14F-4D97-AF65-F5344CB8AC3E}">
        <p14:creationId xmlns:p14="http://schemas.microsoft.com/office/powerpoint/2010/main" val="371628198"/>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4154984"/>
          </a:xfrm>
          <a:prstGeom prst="rect">
            <a:avLst/>
          </a:prstGeom>
          <a:noFill/>
        </p:spPr>
        <p:txBody>
          <a:bodyPr wrap="square" rtlCol="0">
            <a:spAutoFit/>
          </a:bodyPr>
          <a:lstStyle/>
          <a:p>
            <a:pPr algn="ctr"/>
            <a:r>
              <a:rPr lang="en-US" sz="2000" dirty="0"/>
              <a:t>Before the year 1828, it was thought that organic compounds were produced only by living organisms </a:t>
            </a:r>
            <a:br>
              <a:rPr lang="en-US" sz="2000" dirty="0"/>
            </a:br>
            <a:r>
              <a:rPr lang="en-US" sz="2000" dirty="0"/>
              <a:t>and that inorganic compounds were made from nonliving substances. Urea is an organic compound. </a:t>
            </a:r>
            <a:br>
              <a:rPr lang="en-US" sz="2000" dirty="0"/>
            </a:br>
            <a:r>
              <a:rPr lang="en-US" sz="2000" dirty="0"/>
              <a:t>In 1828, a chemist heated ammonium cyanate and produced urea, which is very soluble in water. </a:t>
            </a:r>
            <a:br>
              <a:rPr lang="en-US" sz="2000" dirty="0"/>
            </a:br>
            <a:r>
              <a:rPr lang="en-US" sz="2000" dirty="0"/>
              <a:t>The equation below represents this reaction.</a:t>
            </a:r>
            <a:br>
              <a:rPr lang="en-US" sz="2000" dirty="0"/>
            </a:br>
            <a:endParaRPr lang="en-US" sz="2000" dirty="0"/>
          </a:p>
          <a:p>
            <a:pPr algn="ctr"/>
            <a:r>
              <a:rPr lang="en-US" sz="3600" dirty="0"/>
              <a:t>NH</a:t>
            </a:r>
            <a:r>
              <a:rPr lang="en-US" sz="3600" baseline="-25000" dirty="0"/>
              <a:t>4</a:t>
            </a:r>
            <a:r>
              <a:rPr lang="en-US" sz="3600" dirty="0"/>
              <a:t>OCN    </a:t>
            </a:r>
            <a:r>
              <a:rPr lang="en-US" sz="3600" dirty="0">
                <a:latin typeface="Times New Roman" panose="02020603050405020304" pitchFamily="18" charset="0"/>
                <a:cs typeface="Times New Roman" panose="02020603050405020304" pitchFamily="18" charset="0"/>
              </a:rPr>
              <a:t>→</a:t>
            </a:r>
            <a:r>
              <a:rPr lang="en-US" sz="3600" dirty="0"/>
              <a:t>     H</a:t>
            </a:r>
            <a:r>
              <a:rPr lang="en-US" sz="3600" baseline="-25000" dirty="0"/>
              <a:t>2</a:t>
            </a:r>
            <a:r>
              <a:rPr lang="en-US" sz="3600" dirty="0"/>
              <a:t>NCONH</a:t>
            </a:r>
            <a:r>
              <a:rPr lang="en-US" sz="3600" baseline="-25000" dirty="0"/>
              <a:t>2</a:t>
            </a:r>
          </a:p>
          <a:p>
            <a:r>
              <a:rPr lang="en-US" sz="2000" dirty="0"/>
              <a:t>                                                          ammonium cyanate                                urea</a:t>
            </a:r>
          </a:p>
          <a:p>
            <a:pPr algn="ctr"/>
            <a:endParaRPr lang="en-US" sz="3600" dirty="0">
              <a:solidFill>
                <a:srgbClr val="FF0000"/>
              </a:solidFill>
            </a:endParaRPr>
          </a:p>
          <a:p>
            <a:r>
              <a:rPr lang="en-US" sz="3600" dirty="0"/>
              <a:t>77 Identify the element present in urea that is present in all organic compounds.</a:t>
            </a:r>
            <a:endParaRPr lang="en-US" sz="3600" dirty="0">
              <a:solidFill>
                <a:srgbClr val="FF0000"/>
              </a:solidFill>
            </a:endParaRPr>
          </a:p>
        </p:txBody>
      </p:sp>
      <p:sp>
        <p:nvSpPr>
          <p:cNvPr id="3" name="TextBox 2">
            <a:extLst>
              <a:ext uri="{FF2B5EF4-FFF2-40B4-BE49-F238E27FC236}">
                <a16:creationId xmlns:a16="http://schemas.microsoft.com/office/drawing/2014/main" id="{AA2A89EB-D160-5299-653C-5D8F1611EACD}"/>
              </a:ext>
            </a:extLst>
          </p:cNvPr>
          <p:cNvSpPr txBox="1"/>
          <p:nvPr/>
        </p:nvSpPr>
        <p:spPr>
          <a:xfrm>
            <a:off x="5182509" y="1449301"/>
            <a:ext cx="1189608"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heat</a:t>
            </a:r>
          </a:p>
        </p:txBody>
      </p:sp>
    </p:spTree>
    <p:extLst>
      <p:ext uri="{BB962C8B-B14F-4D97-AF65-F5344CB8AC3E}">
        <p14:creationId xmlns:p14="http://schemas.microsoft.com/office/powerpoint/2010/main" val="2547747363"/>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5816977"/>
          </a:xfrm>
          <a:prstGeom prst="rect">
            <a:avLst/>
          </a:prstGeom>
          <a:noFill/>
        </p:spPr>
        <p:txBody>
          <a:bodyPr wrap="square" rtlCol="0">
            <a:spAutoFit/>
          </a:bodyPr>
          <a:lstStyle/>
          <a:p>
            <a:pPr algn="ctr"/>
            <a:r>
              <a:rPr lang="en-US" sz="2000" dirty="0"/>
              <a:t>Before the year 1828, it was thought that organic compounds were produced only by living organisms </a:t>
            </a:r>
            <a:br>
              <a:rPr lang="en-US" sz="2000" dirty="0"/>
            </a:br>
            <a:r>
              <a:rPr lang="en-US" sz="2000" dirty="0"/>
              <a:t>and that inorganic compounds were made from nonliving substances. Urea is an organic compound. </a:t>
            </a:r>
            <a:br>
              <a:rPr lang="en-US" sz="2000" dirty="0"/>
            </a:br>
            <a:r>
              <a:rPr lang="en-US" sz="2000" dirty="0"/>
              <a:t>In 1828, a chemist heated ammonium cyanate and produced urea, which is very soluble in water. </a:t>
            </a:r>
            <a:br>
              <a:rPr lang="en-US" sz="2000" dirty="0"/>
            </a:br>
            <a:r>
              <a:rPr lang="en-US" sz="2000" dirty="0"/>
              <a:t>The equation below represents this reaction.</a:t>
            </a:r>
            <a:br>
              <a:rPr lang="en-US" sz="2000" dirty="0"/>
            </a:br>
            <a:endParaRPr lang="en-US" sz="2000" dirty="0"/>
          </a:p>
          <a:p>
            <a:pPr algn="ctr"/>
            <a:r>
              <a:rPr lang="en-US" sz="3600" dirty="0"/>
              <a:t>NH</a:t>
            </a:r>
            <a:r>
              <a:rPr lang="en-US" sz="3600" baseline="-25000" dirty="0"/>
              <a:t>4</a:t>
            </a:r>
            <a:r>
              <a:rPr lang="en-US" sz="3600" dirty="0"/>
              <a:t>OCN    </a:t>
            </a:r>
            <a:r>
              <a:rPr lang="en-US" sz="3600" dirty="0">
                <a:latin typeface="Times New Roman" panose="02020603050405020304" pitchFamily="18" charset="0"/>
                <a:cs typeface="Times New Roman" panose="02020603050405020304" pitchFamily="18" charset="0"/>
              </a:rPr>
              <a:t>→</a:t>
            </a:r>
            <a:r>
              <a:rPr lang="en-US" sz="3600" dirty="0"/>
              <a:t>     H</a:t>
            </a:r>
            <a:r>
              <a:rPr lang="en-US" sz="3600" baseline="-25000" dirty="0"/>
              <a:t>2</a:t>
            </a:r>
            <a:r>
              <a:rPr lang="en-US" sz="3600" dirty="0"/>
              <a:t>NCONH</a:t>
            </a:r>
            <a:r>
              <a:rPr lang="en-US" sz="3600" baseline="-25000" dirty="0"/>
              <a:t>2</a:t>
            </a:r>
          </a:p>
          <a:p>
            <a:r>
              <a:rPr lang="en-US" sz="2000" dirty="0"/>
              <a:t>                                                          ammonium cyanate                                urea</a:t>
            </a:r>
          </a:p>
          <a:p>
            <a:pPr algn="ctr"/>
            <a:endParaRPr lang="en-US" sz="3600" dirty="0">
              <a:solidFill>
                <a:srgbClr val="FF0000"/>
              </a:solidFill>
            </a:endParaRPr>
          </a:p>
          <a:p>
            <a:r>
              <a:rPr lang="en-US" sz="3600" dirty="0"/>
              <a:t>77 Identify the element present in urea that is present in all organic compounds.</a:t>
            </a:r>
          </a:p>
          <a:p>
            <a:endParaRPr lang="en-US" sz="3600" dirty="0">
              <a:solidFill>
                <a:srgbClr val="FF0000"/>
              </a:solidFill>
            </a:endParaRPr>
          </a:p>
          <a:p>
            <a:r>
              <a:rPr lang="en-US" sz="3600" dirty="0">
                <a:solidFill>
                  <a:srgbClr val="FF0000"/>
                </a:solidFill>
              </a:rPr>
              <a:t>The first word of the organic chem textbook and the first atom in every organic molecule is </a:t>
            </a:r>
            <a:r>
              <a:rPr lang="en-US" sz="3600" b="1" u="sng" dirty="0">
                <a:solidFill>
                  <a:srgbClr val="FF0000"/>
                </a:solidFill>
              </a:rPr>
              <a:t>carbon</a:t>
            </a:r>
            <a:r>
              <a:rPr lang="en-US" sz="3600" dirty="0">
                <a:solidFill>
                  <a:srgbClr val="FF0000"/>
                </a:solidFill>
              </a:rPr>
              <a:t>.  </a:t>
            </a:r>
          </a:p>
        </p:txBody>
      </p:sp>
      <p:sp>
        <p:nvSpPr>
          <p:cNvPr id="3" name="TextBox 2">
            <a:extLst>
              <a:ext uri="{FF2B5EF4-FFF2-40B4-BE49-F238E27FC236}">
                <a16:creationId xmlns:a16="http://schemas.microsoft.com/office/drawing/2014/main" id="{AA2A89EB-D160-5299-653C-5D8F1611EACD}"/>
              </a:ext>
            </a:extLst>
          </p:cNvPr>
          <p:cNvSpPr txBox="1"/>
          <p:nvPr/>
        </p:nvSpPr>
        <p:spPr>
          <a:xfrm>
            <a:off x="5182509" y="1449301"/>
            <a:ext cx="1189608"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heat</a:t>
            </a:r>
          </a:p>
        </p:txBody>
      </p:sp>
    </p:spTree>
    <p:extLst>
      <p:ext uri="{BB962C8B-B14F-4D97-AF65-F5344CB8AC3E}">
        <p14:creationId xmlns:p14="http://schemas.microsoft.com/office/powerpoint/2010/main" val="1530571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8 Which substance contains elements chemically combined in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 fixed proportion?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manganese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methane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silicon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strontium</a:t>
            </a:r>
          </a:p>
        </p:txBody>
      </p:sp>
    </p:spTree>
    <p:extLst>
      <p:ext uri="{BB962C8B-B14F-4D97-AF65-F5344CB8AC3E}">
        <p14:creationId xmlns:p14="http://schemas.microsoft.com/office/powerpoint/2010/main" val="2482307084"/>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4154984"/>
          </a:xfrm>
          <a:prstGeom prst="rect">
            <a:avLst/>
          </a:prstGeom>
          <a:noFill/>
        </p:spPr>
        <p:txBody>
          <a:bodyPr wrap="square" rtlCol="0">
            <a:spAutoFit/>
          </a:bodyPr>
          <a:lstStyle/>
          <a:p>
            <a:pPr algn="ctr"/>
            <a:r>
              <a:rPr lang="en-US" sz="2000" dirty="0"/>
              <a:t>Before the year 1828, it was thought that organic compounds were produced only by living organisms </a:t>
            </a:r>
            <a:br>
              <a:rPr lang="en-US" sz="2000" dirty="0"/>
            </a:br>
            <a:r>
              <a:rPr lang="en-US" sz="2000" dirty="0"/>
              <a:t>and that inorganic compounds were made from nonliving substances. Urea is an organic compound. </a:t>
            </a:r>
            <a:br>
              <a:rPr lang="en-US" sz="2000" dirty="0"/>
            </a:br>
            <a:r>
              <a:rPr lang="en-US" sz="2000" dirty="0"/>
              <a:t>In 1828, a chemist heated ammonium cyanate and produced urea, which is very soluble in water. </a:t>
            </a:r>
            <a:br>
              <a:rPr lang="en-US" sz="2000" dirty="0"/>
            </a:br>
            <a:r>
              <a:rPr lang="en-US" sz="2000" dirty="0"/>
              <a:t>The equation below represents this reaction.</a:t>
            </a:r>
            <a:br>
              <a:rPr lang="en-US" sz="2000" dirty="0"/>
            </a:br>
            <a:endParaRPr lang="en-US" sz="2000" dirty="0"/>
          </a:p>
          <a:p>
            <a:pPr algn="ctr"/>
            <a:r>
              <a:rPr lang="en-US" sz="3600" dirty="0"/>
              <a:t>NH</a:t>
            </a:r>
            <a:r>
              <a:rPr lang="en-US" sz="3600" baseline="-25000" dirty="0"/>
              <a:t>4</a:t>
            </a:r>
            <a:r>
              <a:rPr lang="en-US" sz="3600" dirty="0"/>
              <a:t>OCN    </a:t>
            </a:r>
            <a:r>
              <a:rPr lang="en-US" sz="3600" dirty="0">
                <a:latin typeface="Times New Roman" panose="02020603050405020304" pitchFamily="18" charset="0"/>
                <a:cs typeface="Times New Roman" panose="02020603050405020304" pitchFamily="18" charset="0"/>
              </a:rPr>
              <a:t>→</a:t>
            </a:r>
            <a:r>
              <a:rPr lang="en-US" sz="3600" dirty="0"/>
              <a:t>     H</a:t>
            </a:r>
            <a:r>
              <a:rPr lang="en-US" sz="3600" baseline="-25000" dirty="0"/>
              <a:t>2</a:t>
            </a:r>
            <a:r>
              <a:rPr lang="en-US" sz="3600" dirty="0"/>
              <a:t>NCONH</a:t>
            </a:r>
            <a:r>
              <a:rPr lang="en-US" sz="3600" baseline="-25000" dirty="0"/>
              <a:t>2</a:t>
            </a:r>
          </a:p>
          <a:p>
            <a:r>
              <a:rPr lang="en-US" sz="2000" dirty="0"/>
              <a:t>                                                          ammonium cyanate                                urea</a:t>
            </a:r>
          </a:p>
          <a:p>
            <a:pPr algn="ctr"/>
            <a:endParaRPr lang="en-US" sz="3600" dirty="0">
              <a:solidFill>
                <a:srgbClr val="FF0000"/>
              </a:solidFill>
            </a:endParaRPr>
          </a:p>
          <a:p>
            <a:r>
              <a:rPr lang="en-US" sz="3600" dirty="0"/>
              <a:t>78 Compare the formula mass of the two compounds in the equation. </a:t>
            </a:r>
            <a:endParaRPr lang="en-US" sz="3600" dirty="0">
              <a:solidFill>
                <a:srgbClr val="FF0000"/>
              </a:solidFill>
            </a:endParaRPr>
          </a:p>
        </p:txBody>
      </p:sp>
      <p:sp>
        <p:nvSpPr>
          <p:cNvPr id="3" name="TextBox 2">
            <a:extLst>
              <a:ext uri="{FF2B5EF4-FFF2-40B4-BE49-F238E27FC236}">
                <a16:creationId xmlns:a16="http://schemas.microsoft.com/office/drawing/2014/main" id="{AA2A89EB-D160-5299-653C-5D8F1611EACD}"/>
              </a:ext>
            </a:extLst>
          </p:cNvPr>
          <p:cNvSpPr txBox="1"/>
          <p:nvPr/>
        </p:nvSpPr>
        <p:spPr>
          <a:xfrm>
            <a:off x="5182509" y="1449301"/>
            <a:ext cx="1189608"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heat</a:t>
            </a:r>
          </a:p>
        </p:txBody>
      </p:sp>
    </p:spTree>
    <p:extLst>
      <p:ext uri="{BB962C8B-B14F-4D97-AF65-F5344CB8AC3E}">
        <p14:creationId xmlns:p14="http://schemas.microsoft.com/office/powerpoint/2010/main" val="400815424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6370975"/>
          </a:xfrm>
          <a:prstGeom prst="rect">
            <a:avLst/>
          </a:prstGeom>
          <a:noFill/>
        </p:spPr>
        <p:txBody>
          <a:bodyPr wrap="square" rtlCol="0">
            <a:spAutoFit/>
          </a:bodyPr>
          <a:lstStyle/>
          <a:p>
            <a:pPr algn="ctr"/>
            <a:r>
              <a:rPr lang="en-US" sz="2000" dirty="0"/>
              <a:t>Before the year 1828, it was thought that organic compounds were produced only by living organisms </a:t>
            </a:r>
            <a:br>
              <a:rPr lang="en-US" sz="2000" dirty="0"/>
            </a:br>
            <a:r>
              <a:rPr lang="en-US" sz="2000" dirty="0"/>
              <a:t>and that inorganic compounds were made from nonliving substances. Urea is an organic compound. </a:t>
            </a:r>
            <a:br>
              <a:rPr lang="en-US" sz="2000" dirty="0"/>
            </a:br>
            <a:r>
              <a:rPr lang="en-US" sz="2000" dirty="0"/>
              <a:t>In 1828, a chemist heated ammonium cyanate and produced urea, which is very soluble in water. </a:t>
            </a:r>
            <a:br>
              <a:rPr lang="en-US" sz="2000" dirty="0"/>
            </a:br>
            <a:r>
              <a:rPr lang="en-US" sz="2000" dirty="0"/>
              <a:t>The equation below represents this reaction.</a:t>
            </a:r>
            <a:br>
              <a:rPr lang="en-US" sz="2000" dirty="0"/>
            </a:br>
            <a:endParaRPr lang="en-US" sz="2000" dirty="0"/>
          </a:p>
          <a:p>
            <a:pPr algn="ctr"/>
            <a:r>
              <a:rPr lang="en-US" sz="3600" dirty="0"/>
              <a:t>NH</a:t>
            </a:r>
            <a:r>
              <a:rPr lang="en-US" sz="3600" baseline="-25000" dirty="0"/>
              <a:t>4</a:t>
            </a:r>
            <a:r>
              <a:rPr lang="en-US" sz="3600" dirty="0"/>
              <a:t>OCN    </a:t>
            </a:r>
            <a:r>
              <a:rPr lang="en-US" sz="3600" dirty="0">
                <a:latin typeface="Times New Roman" panose="02020603050405020304" pitchFamily="18" charset="0"/>
                <a:cs typeface="Times New Roman" panose="02020603050405020304" pitchFamily="18" charset="0"/>
              </a:rPr>
              <a:t>→</a:t>
            </a:r>
            <a:r>
              <a:rPr lang="en-US" sz="3600" dirty="0"/>
              <a:t>     H</a:t>
            </a:r>
            <a:r>
              <a:rPr lang="en-US" sz="3600" baseline="-25000" dirty="0"/>
              <a:t>2</a:t>
            </a:r>
            <a:r>
              <a:rPr lang="en-US" sz="3600" dirty="0"/>
              <a:t>NCONH</a:t>
            </a:r>
            <a:r>
              <a:rPr lang="en-US" sz="3600" baseline="-25000" dirty="0"/>
              <a:t>2</a:t>
            </a:r>
          </a:p>
          <a:p>
            <a:r>
              <a:rPr lang="en-US" sz="2000" dirty="0"/>
              <a:t>                                                          ammonium cyanate                                urea</a:t>
            </a:r>
          </a:p>
          <a:p>
            <a:pPr algn="ctr"/>
            <a:endParaRPr lang="en-US" sz="3600" dirty="0">
              <a:solidFill>
                <a:srgbClr val="FF0000"/>
              </a:solidFill>
            </a:endParaRPr>
          </a:p>
          <a:p>
            <a:r>
              <a:rPr lang="en-US" sz="3600" dirty="0"/>
              <a:t>78 Compare the formula mass of the two compounds in the equation. </a:t>
            </a:r>
            <a:br>
              <a:rPr lang="en-US" sz="3600" dirty="0"/>
            </a:br>
            <a:r>
              <a:rPr lang="en-US" sz="3600" dirty="0">
                <a:solidFill>
                  <a:srgbClr val="FF0000"/>
                </a:solidFill>
              </a:rPr>
              <a:t>They have the same formula mass (molecular mass)  </a:t>
            </a:r>
            <a:br>
              <a:rPr lang="en-US" sz="3600" dirty="0">
                <a:solidFill>
                  <a:srgbClr val="FF0000"/>
                </a:solidFill>
              </a:rPr>
            </a:br>
            <a:r>
              <a:rPr lang="en-US" sz="3600" dirty="0">
                <a:solidFill>
                  <a:srgbClr val="FF0000"/>
                </a:solidFill>
              </a:rPr>
              <a:t>These are isomers, both have 2 N, 4 H, 1 C, and 1 Oxygen atom.  The molar masses are the same, 60 AMU.  </a:t>
            </a:r>
            <a:br>
              <a:rPr lang="en-US" sz="3600" dirty="0">
                <a:solidFill>
                  <a:srgbClr val="FF0000"/>
                </a:solidFill>
              </a:rPr>
            </a:br>
            <a:r>
              <a:rPr lang="en-US" sz="3600" dirty="0">
                <a:solidFill>
                  <a:srgbClr val="FF0000"/>
                </a:solidFill>
              </a:rPr>
              <a:t>They would have the same molar mass as well, 60 g/mole.  </a:t>
            </a:r>
          </a:p>
        </p:txBody>
      </p:sp>
      <p:sp>
        <p:nvSpPr>
          <p:cNvPr id="3" name="TextBox 2">
            <a:extLst>
              <a:ext uri="{FF2B5EF4-FFF2-40B4-BE49-F238E27FC236}">
                <a16:creationId xmlns:a16="http://schemas.microsoft.com/office/drawing/2014/main" id="{AA2A89EB-D160-5299-653C-5D8F1611EACD}"/>
              </a:ext>
            </a:extLst>
          </p:cNvPr>
          <p:cNvSpPr txBox="1"/>
          <p:nvPr/>
        </p:nvSpPr>
        <p:spPr>
          <a:xfrm>
            <a:off x="5182509" y="1449301"/>
            <a:ext cx="1189608"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heat</a:t>
            </a:r>
          </a:p>
        </p:txBody>
      </p:sp>
    </p:spTree>
    <p:extLst>
      <p:ext uri="{BB962C8B-B14F-4D97-AF65-F5344CB8AC3E}">
        <p14:creationId xmlns:p14="http://schemas.microsoft.com/office/powerpoint/2010/main" val="175144645"/>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4154984"/>
          </a:xfrm>
          <a:prstGeom prst="rect">
            <a:avLst/>
          </a:prstGeom>
          <a:noFill/>
        </p:spPr>
        <p:txBody>
          <a:bodyPr wrap="square" rtlCol="0">
            <a:spAutoFit/>
          </a:bodyPr>
          <a:lstStyle/>
          <a:p>
            <a:pPr algn="ctr"/>
            <a:r>
              <a:rPr lang="en-US" sz="2000" dirty="0"/>
              <a:t>Before the year 1828, it was thought that organic compounds were produced only by living organisms </a:t>
            </a:r>
            <a:br>
              <a:rPr lang="en-US" sz="2000" dirty="0"/>
            </a:br>
            <a:r>
              <a:rPr lang="en-US" sz="2000" dirty="0"/>
              <a:t>and that inorganic compounds were made from nonliving substances. Urea is an organic compound. </a:t>
            </a:r>
            <a:br>
              <a:rPr lang="en-US" sz="2000" dirty="0"/>
            </a:br>
            <a:r>
              <a:rPr lang="en-US" sz="2000" dirty="0"/>
              <a:t>In 1828, a chemist heated ammonium cyanate and produced urea, which is very soluble in water. </a:t>
            </a:r>
            <a:br>
              <a:rPr lang="en-US" sz="2000" dirty="0"/>
            </a:br>
            <a:r>
              <a:rPr lang="en-US" sz="2000" dirty="0"/>
              <a:t>The equation below represents this reaction.</a:t>
            </a:r>
            <a:br>
              <a:rPr lang="en-US" sz="2000" dirty="0"/>
            </a:br>
            <a:endParaRPr lang="en-US" sz="2000" dirty="0"/>
          </a:p>
          <a:p>
            <a:pPr algn="ctr"/>
            <a:r>
              <a:rPr lang="en-US" sz="3600" dirty="0"/>
              <a:t>NH</a:t>
            </a:r>
            <a:r>
              <a:rPr lang="en-US" sz="3600" baseline="-25000" dirty="0"/>
              <a:t>4</a:t>
            </a:r>
            <a:r>
              <a:rPr lang="en-US" sz="3600" dirty="0"/>
              <a:t>OCN    </a:t>
            </a:r>
            <a:r>
              <a:rPr lang="en-US" sz="3600" dirty="0">
                <a:latin typeface="Times New Roman" panose="02020603050405020304" pitchFamily="18" charset="0"/>
                <a:cs typeface="Times New Roman" panose="02020603050405020304" pitchFamily="18" charset="0"/>
              </a:rPr>
              <a:t>→</a:t>
            </a:r>
            <a:r>
              <a:rPr lang="en-US" sz="3600" dirty="0"/>
              <a:t>     H</a:t>
            </a:r>
            <a:r>
              <a:rPr lang="en-US" sz="3600" baseline="-25000" dirty="0"/>
              <a:t>2</a:t>
            </a:r>
            <a:r>
              <a:rPr lang="en-US" sz="3600" dirty="0"/>
              <a:t>NCONH</a:t>
            </a:r>
            <a:r>
              <a:rPr lang="en-US" sz="3600" baseline="-25000" dirty="0"/>
              <a:t>2</a:t>
            </a:r>
          </a:p>
          <a:p>
            <a:r>
              <a:rPr lang="en-US" sz="2000" dirty="0"/>
              <a:t>                                                          ammonium cyanate                                urea</a:t>
            </a:r>
          </a:p>
          <a:p>
            <a:pPr algn="ctr"/>
            <a:endParaRPr lang="en-US" sz="3600" dirty="0">
              <a:solidFill>
                <a:srgbClr val="FF0000"/>
              </a:solidFill>
            </a:endParaRPr>
          </a:p>
          <a:p>
            <a:r>
              <a:rPr lang="en-US" sz="3600" dirty="0"/>
              <a:t>79 State, in terms of molecular polarity, why urea is very soluble in water.</a:t>
            </a:r>
            <a:endParaRPr lang="en-US" sz="3600" dirty="0">
              <a:solidFill>
                <a:srgbClr val="FF0000"/>
              </a:solidFill>
            </a:endParaRPr>
          </a:p>
        </p:txBody>
      </p:sp>
      <p:sp>
        <p:nvSpPr>
          <p:cNvPr id="3" name="TextBox 2">
            <a:extLst>
              <a:ext uri="{FF2B5EF4-FFF2-40B4-BE49-F238E27FC236}">
                <a16:creationId xmlns:a16="http://schemas.microsoft.com/office/drawing/2014/main" id="{AA2A89EB-D160-5299-653C-5D8F1611EACD}"/>
              </a:ext>
            </a:extLst>
          </p:cNvPr>
          <p:cNvSpPr txBox="1"/>
          <p:nvPr/>
        </p:nvSpPr>
        <p:spPr>
          <a:xfrm>
            <a:off x="5182509" y="1449301"/>
            <a:ext cx="1189608"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heat</a:t>
            </a:r>
          </a:p>
        </p:txBody>
      </p:sp>
    </p:spTree>
    <p:extLst>
      <p:ext uri="{BB962C8B-B14F-4D97-AF65-F5344CB8AC3E}">
        <p14:creationId xmlns:p14="http://schemas.microsoft.com/office/powerpoint/2010/main" val="286407828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5816977"/>
          </a:xfrm>
          <a:prstGeom prst="rect">
            <a:avLst/>
          </a:prstGeom>
          <a:noFill/>
        </p:spPr>
        <p:txBody>
          <a:bodyPr wrap="square" rtlCol="0">
            <a:spAutoFit/>
          </a:bodyPr>
          <a:lstStyle/>
          <a:p>
            <a:pPr algn="ctr"/>
            <a:r>
              <a:rPr lang="en-US" sz="2000" dirty="0"/>
              <a:t>Before the year 1828, it was thought that organic compounds were produced only by living organisms </a:t>
            </a:r>
            <a:br>
              <a:rPr lang="en-US" sz="2000" dirty="0"/>
            </a:br>
            <a:r>
              <a:rPr lang="en-US" sz="2000" dirty="0"/>
              <a:t>and that inorganic compounds were made from nonliving substances. Urea is an organic compound. </a:t>
            </a:r>
            <a:br>
              <a:rPr lang="en-US" sz="2000" dirty="0"/>
            </a:br>
            <a:r>
              <a:rPr lang="en-US" sz="2000" dirty="0"/>
              <a:t>In 1828, a chemist heated ammonium cyanate and produced urea, which is very soluble in water. </a:t>
            </a:r>
            <a:br>
              <a:rPr lang="en-US" sz="2000" dirty="0"/>
            </a:br>
            <a:r>
              <a:rPr lang="en-US" sz="2000" dirty="0"/>
              <a:t>The equation below represents this reaction.</a:t>
            </a:r>
            <a:br>
              <a:rPr lang="en-US" sz="2000" dirty="0"/>
            </a:br>
            <a:endParaRPr lang="en-US" sz="2000" dirty="0"/>
          </a:p>
          <a:p>
            <a:pPr algn="ctr"/>
            <a:r>
              <a:rPr lang="en-US" sz="3600" dirty="0"/>
              <a:t>NH</a:t>
            </a:r>
            <a:r>
              <a:rPr lang="en-US" sz="3600" baseline="-25000" dirty="0"/>
              <a:t>4</a:t>
            </a:r>
            <a:r>
              <a:rPr lang="en-US" sz="3600" dirty="0"/>
              <a:t>OCN    </a:t>
            </a:r>
            <a:r>
              <a:rPr lang="en-US" sz="3600" dirty="0">
                <a:latin typeface="Times New Roman" panose="02020603050405020304" pitchFamily="18" charset="0"/>
                <a:cs typeface="Times New Roman" panose="02020603050405020304" pitchFamily="18" charset="0"/>
              </a:rPr>
              <a:t>→</a:t>
            </a:r>
            <a:r>
              <a:rPr lang="en-US" sz="3600" dirty="0"/>
              <a:t>     H</a:t>
            </a:r>
            <a:r>
              <a:rPr lang="en-US" sz="3600" baseline="-25000" dirty="0"/>
              <a:t>2</a:t>
            </a:r>
            <a:r>
              <a:rPr lang="en-US" sz="3600" dirty="0"/>
              <a:t>NCONH</a:t>
            </a:r>
            <a:r>
              <a:rPr lang="en-US" sz="3600" baseline="-25000" dirty="0"/>
              <a:t>2</a:t>
            </a:r>
          </a:p>
          <a:p>
            <a:r>
              <a:rPr lang="en-US" sz="2000" dirty="0"/>
              <a:t>                                                          ammonium cyanate                                urea</a:t>
            </a:r>
          </a:p>
          <a:p>
            <a:pPr algn="ctr"/>
            <a:endParaRPr lang="en-US" sz="3600" dirty="0">
              <a:solidFill>
                <a:srgbClr val="FF0000"/>
              </a:solidFill>
            </a:endParaRPr>
          </a:p>
          <a:p>
            <a:r>
              <a:rPr lang="en-US" sz="3600" dirty="0"/>
              <a:t>79 State, in terms of molecular polarity, why urea is very soluble in water.</a:t>
            </a:r>
            <a:br>
              <a:rPr lang="en-US" sz="3600" dirty="0"/>
            </a:br>
            <a:br>
              <a:rPr lang="en-US" sz="3600" dirty="0"/>
            </a:br>
            <a:r>
              <a:rPr lang="en-US" sz="3600" dirty="0">
                <a:solidFill>
                  <a:srgbClr val="FF0000"/>
                </a:solidFill>
              </a:rPr>
              <a:t>Urea is a polar molecule, water is polar, water dissolves polar molecules (like dissolves like).  </a:t>
            </a:r>
          </a:p>
        </p:txBody>
      </p:sp>
      <p:sp>
        <p:nvSpPr>
          <p:cNvPr id="3" name="TextBox 2">
            <a:extLst>
              <a:ext uri="{FF2B5EF4-FFF2-40B4-BE49-F238E27FC236}">
                <a16:creationId xmlns:a16="http://schemas.microsoft.com/office/drawing/2014/main" id="{AA2A89EB-D160-5299-653C-5D8F1611EACD}"/>
              </a:ext>
            </a:extLst>
          </p:cNvPr>
          <p:cNvSpPr txBox="1"/>
          <p:nvPr/>
        </p:nvSpPr>
        <p:spPr>
          <a:xfrm>
            <a:off x="5182509" y="1449301"/>
            <a:ext cx="1189608" cy="369332"/>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heat</a:t>
            </a:r>
          </a:p>
        </p:txBody>
      </p:sp>
    </p:spTree>
    <p:extLst>
      <p:ext uri="{BB962C8B-B14F-4D97-AF65-F5344CB8AC3E}">
        <p14:creationId xmlns:p14="http://schemas.microsoft.com/office/powerpoint/2010/main" val="3003208657"/>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4462760"/>
          </a:xfrm>
          <a:prstGeom prst="rect">
            <a:avLst/>
          </a:prstGeom>
          <a:noFill/>
        </p:spPr>
        <p:txBody>
          <a:bodyPr wrap="square" rtlCol="0">
            <a:spAutoFit/>
          </a:bodyPr>
          <a:lstStyle/>
          <a:p>
            <a:pPr algn="ctr"/>
            <a:r>
              <a:rPr lang="en-US" sz="2000" dirty="0"/>
              <a:t>When a voltmeter is connected in the circuit of a voltaic cell, an electrical measurement called voltage can </a:t>
            </a:r>
            <a:br>
              <a:rPr lang="en-US" sz="2000" dirty="0"/>
            </a:br>
            <a:r>
              <a:rPr lang="en-US" sz="2000" dirty="0"/>
              <a:t>be read on the meter. The voltage of the cell is affected if the concentration of the solute in the half-cells is</a:t>
            </a:r>
            <a:br>
              <a:rPr lang="en-US" sz="2000" dirty="0"/>
            </a:br>
            <a:r>
              <a:rPr lang="en-US" sz="2000" dirty="0"/>
              <a:t> changed. The diagram, the ionic equation, and the graph below represent a copper-zinc cell. </a:t>
            </a:r>
            <a:br>
              <a:rPr lang="en-US" sz="2000" dirty="0"/>
            </a:br>
            <a:r>
              <a:rPr lang="en-US" sz="2000" dirty="0"/>
              <a:t>When the switch is closed, electricity flows through the circuit as the cell operates at constant temperature.</a:t>
            </a: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r>
              <a:rPr lang="en-US" sz="3600" dirty="0"/>
              <a:t>80 Based on the graph, </a:t>
            </a:r>
            <a:br>
              <a:rPr lang="en-US" sz="3600" dirty="0"/>
            </a:br>
            <a:r>
              <a:rPr lang="en-US" sz="3600" dirty="0"/>
              <a:t>determine the voltage of the </a:t>
            </a:r>
            <a:br>
              <a:rPr lang="en-US" sz="3600" dirty="0"/>
            </a:br>
            <a:r>
              <a:rPr lang="en-US" sz="3600" dirty="0"/>
              <a:t>cell if the Cu(NO</a:t>
            </a:r>
            <a:r>
              <a:rPr lang="en-US" sz="3600" baseline="-25000" dirty="0"/>
              <a:t>3</a:t>
            </a:r>
            <a:r>
              <a:rPr lang="en-US" sz="3600" dirty="0"/>
              <a:t>)</a:t>
            </a:r>
            <a:r>
              <a:rPr lang="en-US" sz="3600" baseline="-25000" dirty="0"/>
              <a:t>2(AQ) </a:t>
            </a:r>
            <a:r>
              <a:rPr lang="en-US" sz="3600" dirty="0"/>
              <a:t> </a:t>
            </a:r>
            <a:br>
              <a:rPr lang="en-US" sz="3600" dirty="0"/>
            </a:br>
            <a:r>
              <a:rPr lang="en-US" sz="3600" dirty="0"/>
              <a:t>concentration is 1.5 M.</a:t>
            </a:r>
            <a:endParaRPr lang="en-US" sz="3600" dirty="0">
              <a:solidFill>
                <a:srgbClr val="FF0000"/>
              </a:solidFill>
            </a:endParaRPr>
          </a:p>
        </p:txBody>
      </p:sp>
      <p:pic>
        <p:nvPicPr>
          <p:cNvPr id="5" name="Picture 4" descr="Chart&#10;&#10;Description automatically generated">
            <a:extLst>
              <a:ext uri="{FF2B5EF4-FFF2-40B4-BE49-F238E27FC236}">
                <a16:creationId xmlns:a16="http://schemas.microsoft.com/office/drawing/2014/main" id="{2282F35A-8762-8693-43B5-C0F2D0B150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2439" y="1323439"/>
            <a:ext cx="5329562" cy="5538880"/>
          </a:xfrm>
          <a:prstGeom prst="rect">
            <a:avLst/>
          </a:prstGeom>
        </p:spPr>
      </p:pic>
    </p:spTree>
    <p:extLst>
      <p:ext uri="{BB962C8B-B14F-4D97-AF65-F5344CB8AC3E}">
        <p14:creationId xmlns:p14="http://schemas.microsoft.com/office/powerpoint/2010/main" val="999557874"/>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6801862"/>
          </a:xfrm>
          <a:prstGeom prst="rect">
            <a:avLst/>
          </a:prstGeom>
          <a:noFill/>
        </p:spPr>
        <p:txBody>
          <a:bodyPr wrap="square" rtlCol="0">
            <a:spAutoFit/>
          </a:bodyPr>
          <a:lstStyle/>
          <a:p>
            <a:pPr algn="ctr"/>
            <a:r>
              <a:rPr lang="en-US" sz="2000" dirty="0"/>
              <a:t>When a voltmeter is connected in the circuit of a voltaic cell, an electrical measurement called voltage can </a:t>
            </a:r>
            <a:br>
              <a:rPr lang="en-US" sz="2000" dirty="0"/>
            </a:br>
            <a:r>
              <a:rPr lang="en-US" sz="2000" dirty="0"/>
              <a:t>be read on the meter. The voltage of the cell is affected if the concentration of the solute in the half-cells is</a:t>
            </a:r>
            <a:br>
              <a:rPr lang="en-US" sz="2000" dirty="0"/>
            </a:br>
            <a:r>
              <a:rPr lang="en-US" sz="2000" dirty="0"/>
              <a:t> changed. The diagram, the ionic equation, and the graph below represent a copper-zinc cell. </a:t>
            </a:r>
            <a:br>
              <a:rPr lang="en-US" sz="2000" dirty="0"/>
            </a:br>
            <a:r>
              <a:rPr lang="en-US" sz="2000" dirty="0"/>
              <a:t>When the switch is closed, electricity flows through the circuit as the cell operates at constant temperature.</a:t>
            </a: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r>
              <a:rPr lang="en-US" sz="3600" dirty="0"/>
              <a:t>80 Based on the graph, </a:t>
            </a:r>
            <a:br>
              <a:rPr lang="en-US" sz="3600" dirty="0"/>
            </a:br>
            <a:r>
              <a:rPr lang="en-US" sz="3600" dirty="0"/>
              <a:t>determine the voltage of the </a:t>
            </a:r>
            <a:br>
              <a:rPr lang="en-US" sz="3600" dirty="0"/>
            </a:br>
            <a:r>
              <a:rPr lang="en-US" sz="3600" dirty="0"/>
              <a:t>cell if the Cu(NO</a:t>
            </a:r>
            <a:r>
              <a:rPr lang="en-US" sz="3600" baseline="-25000" dirty="0"/>
              <a:t>3</a:t>
            </a:r>
            <a:r>
              <a:rPr lang="en-US" sz="3600" dirty="0"/>
              <a:t>)</a:t>
            </a:r>
            <a:r>
              <a:rPr lang="en-US" sz="3600" baseline="-25000" dirty="0"/>
              <a:t>2(AQ) </a:t>
            </a:r>
            <a:r>
              <a:rPr lang="en-US" sz="3600" dirty="0"/>
              <a:t> </a:t>
            </a:r>
            <a:br>
              <a:rPr lang="en-US" sz="3600" dirty="0"/>
            </a:br>
            <a:r>
              <a:rPr lang="en-US" sz="3600" dirty="0"/>
              <a:t>concentration is 1.5 M.</a:t>
            </a:r>
          </a:p>
          <a:p>
            <a:r>
              <a:rPr lang="en-US" sz="3600" dirty="0">
                <a:solidFill>
                  <a:srgbClr val="FF0000"/>
                </a:solidFill>
              </a:rPr>
              <a:t>Find 1.5 M on the X axis.  </a:t>
            </a:r>
            <a:br>
              <a:rPr lang="en-US" sz="3600" dirty="0">
                <a:solidFill>
                  <a:srgbClr val="FF0000"/>
                </a:solidFill>
              </a:rPr>
            </a:br>
            <a:r>
              <a:rPr lang="en-US" sz="3600" dirty="0">
                <a:solidFill>
                  <a:srgbClr val="FF0000"/>
                </a:solidFill>
              </a:rPr>
              <a:t>Slide up to the graph.  </a:t>
            </a:r>
            <a:br>
              <a:rPr lang="en-US" sz="3600" dirty="0">
                <a:solidFill>
                  <a:srgbClr val="FF0000"/>
                </a:solidFill>
              </a:rPr>
            </a:br>
            <a:r>
              <a:rPr lang="en-US" sz="3600" dirty="0">
                <a:solidFill>
                  <a:srgbClr val="FF0000"/>
                </a:solidFill>
              </a:rPr>
              <a:t>Determine the voltage…</a:t>
            </a:r>
            <a:br>
              <a:rPr lang="en-US" sz="3600" dirty="0">
                <a:solidFill>
                  <a:srgbClr val="FF0000"/>
                </a:solidFill>
              </a:rPr>
            </a:br>
            <a:r>
              <a:rPr lang="en-US" sz="4400" b="1" dirty="0">
                <a:solidFill>
                  <a:srgbClr val="FF0000"/>
                </a:solidFill>
              </a:rPr>
              <a:t>About 1.105 V</a:t>
            </a:r>
            <a:endParaRPr lang="en-US" sz="3600" b="1" dirty="0">
              <a:solidFill>
                <a:srgbClr val="FF0000"/>
              </a:solidFill>
            </a:endParaRPr>
          </a:p>
        </p:txBody>
      </p:sp>
      <p:pic>
        <p:nvPicPr>
          <p:cNvPr id="5" name="Picture 4" descr="Chart&#10;&#10;Description automatically generated">
            <a:extLst>
              <a:ext uri="{FF2B5EF4-FFF2-40B4-BE49-F238E27FC236}">
                <a16:creationId xmlns:a16="http://schemas.microsoft.com/office/drawing/2014/main" id="{2282F35A-8762-8693-43B5-C0F2D0B150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2439" y="1323439"/>
            <a:ext cx="5329562" cy="5538880"/>
          </a:xfrm>
          <a:prstGeom prst="rect">
            <a:avLst/>
          </a:prstGeom>
        </p:spPr>
      </p:pic>
      <p:sp>
        <p:nvSpPr>
          <p:cNvPr id="3" name="Oval 2">
            <a:extLst>
              <a:ext uri="{FF2B5EF4-FFF2-40B4-BE49-F238E27FC236}">
                <a16:creationId xmlns:a16="http://schemas.microsoft.com/office/drawing/2014/main" id="{922A8718-05A3-DD99-F782-BC78FEEBA2C2}"/>
              </a:ext>
            </a:extLst>
          </p:cNvPr>
          <p:cNvSpPr/>
          <p:nvPr/>
        </p:nvSpPr>
        <p:spPr>
          <a:xfrm>
            <a:off x="9889724" y="6205491"/>
            <a:ext cx="497150" cy="43500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FFC5294F-61DD-9DFA-3705-71E2DB8D7925}"/>
              </a:ext>
            </a:extLst>
          </p:cNvPr>
          <p:cNvCxnSpPr/>
          <p:nvPr/>
        </p:nvCxnSpPr>
        <p:spPr>
          <a:xfrm flipH="1">
            <a:off x="7643674" y="5534561"/>
            <a:ext cx="2388093"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5645063"/>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3908762"/>
          </a:xfrm>
          <a:prstGeom prst="rect">
            <a:avLst/>
          </a:prstGeom>
          <a:noFill/>
        </p:spPr>
        <p:txBody>
          <a:bodyPr wrap="square" rtlCol="0">
            <a:spAutoFit/>
          </a:bodyPr>
          <a:lstStyle/>
          <a:p>
            <a:pPr algn="ctr"/>
            <a:r>
              <a:rPr lang="en-US" sz="2000" dirty="0"/>
              <a:t>When a voltmeter is connected in the circuit of a voltaic cell, an electrical measurement called voltage can </a:t>
            </a:r>
            <a:br>
              <a:rPr lang="en-US" sz="2000" dirty="0"/>
            </a:br>
            <a:r>
              <a:rPr lang="en-US" sz="2000" dirty="0"/>
              <a:t>be read on the meter. The voltage of the cell is affected if the concentration of the solute in the half-cells is</a:t>
            </a:r>
            <a:br>
              <a:rPr lang="en-US" sz="2000" dirty="0"/>
            </a:br>
            <a:r>
              <a:rPr lang="en-US" sz="2000" dirty="0"/>
              <a:t> changed. The diagram, the ionic equation, and the graph below represent a copper-zinc cell. </a:t>
            </a:r>
            <a:br>
              <a:rPr lang="en-US" sz="2000" dirty="0"/>
            </a:br>
            <a:r>
              <a:rPr lang="en-US" sz="2000" dirty="0"/>
              <a:t>When the switch is closed, electricity flows through the circuit as the cell operates at constant temperature.</a:t>
            </a: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r>
              <a:rPr lang="en-US" sz="3600" dirty="0"/>
              <a:t>81 Write a balanced half-reaction </a:t>
            </a:r>
            <a:br>
              <a:rPr lang="en-US" sz="3600" dirty="0"/>
            </a:br>
            <a:r>
              <a:rPr lang="en-US" sz="3600" dirty="0"/>
              <a:t>equation for the oxidation of zinc </a:t>
            </a:r>
            <a:br>
              <a:rPr lang="en-US" sz="3600" dirty="0"/>
            </a:br>
            <a:r>
              <a:rPr lang="en-US" sz="3600" dirty="0"/>
              <a:t>that occurs in this operating cell.</a:t>
            </a:r>
            <a:endParaRPr lang="en-US" sz="3600" dirty="0">
              <a:solidFill>
                <a:srgbClr val="FF0000"/>
              </a:solidFill>
            </a:endParaRPr>
          </a:p>
        </p:txBody>
      </p:sp>
      <p:pic>
        <p:nvPicPr>
          <p:cNvPr id="5" name="Picture 4" descr="Chart&#10;&#10;Description automatically generated">
            <a:extLst>
              <a:ext uri="{FF2B5EF4-FFF2-40B4-BE49-F238E27FC236}">
                <a16:creationId xmlns:a16="http://schemas.microsoft.com/office/drawing/2014/main" id="{2282F35A-8762-8693-43B5-C0F2D0B150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2439" y="1323439"/>
            <a:ext cx="5329562" cy="5538880"/>
          </a:xfrm>
          <a:prstGeom prst="rect">
            <a:avLst/>
          </a:prstGeom>
        </p:spPr>
      </p:pic>
    </p:spTree>
    <p:extLst>
      <p:ext uri="{BB962C8B-B14F-4D97-AF65-F5344CB8AC3E}">
        <p14:creationId xmlns:p14="http://schemas.microsoft.com/office/powerpoint/2010/main" val="2573211690"/>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5139869"/>
          </a:xfrm>
          <a:prstGeom prst="rect">
            <a:avLst/>
          </a:prstGeom>
          <a:noFill/>
        </p:spPr>
        <p:txBody>
          <a:bodyPr wrap="square" rtlCol="0">
            <a:spAutoFit/>
          </a:bodyPr>
          <a:lstStyle/>
          <a:p>
            <a:pPr algn="ctr"/>
            <a:r>
              <a:rPr lang="en-US" sz="2000" dirty="0"/>
              <a:t>When a voltmeter is connected in the circuit of a voltaic cell, an electrical measurement called voltage can </a:t>
            </a:r>
            <a:br>
              <a:rPr lang="en-US" sz="2000" dirty="0"/>
            </a:br>
            <a:r>
              <a:rPr lang="en-US" sz="2000" dirty="0"/>
              <a:t>be read on the meter. The voltage of the cell is affected if the concentration of the solute in the half-cells is</a:t>
            </a:r>
            <a:br>
              <a:rPr lang="en-US" sz="2000" dirty="0"/>
            </a:br>
            <a:r>
              <a:rPr lang="en-US" sz="2000" dirty="0"/>
              <a:t> changed. The diagram, the ionic equation, and the graph below represent a copper-zinc cell. </a:t>
            </a:r>
            <a:br>
              <a:rPr lang="en-US" sz="2000" dirty="0"/>
            </a:br>
            <a:r>
              <a:rPr lang="en-US" sz="2000" dirty="0"/>
              <a:t>When the switch is closed, electricity flows through the circuit as the cell operates at constant temperature.</a:t>
            </a: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r>
              <a:rPr lang="en-US" sz="3600" dirty="0"/>
              <a:t>81 Write a balanced half-reaction </a:t>
            </a:r>
            <a:br>
              <a:rPr lang="en-US" sz="3600" dirty="0"/>
            </a:br>
            <a:r>
              <a:rPr lang="en-US" sz="3600" dirty="0"/>
              <a:t>equation for the oxidation of zinc </a:t>
            </a:r>
            <a:br>
              <a:rPr lang="en-US" sz="3600" dirty="0"/>
            </a:br>
            <a:r>
              <a:rPr lang="en-US" sz="3600" dirty="0"/>
              <a:t>that occurs in this operating cell.</a:t>
            </a:r>
            <a:br>
              <a:rPr lang="en-US" sz="3600" dirty="0"/>
            </a:br>
            <a:br>
              <a:rPr lang="en-US" sz="3600" dirty="0"/>
            </a:br>
            <a:r>
              <a:rPr lang="en-US" sz="3600" dirty="0"/>
              <a:t>  </a:t>
            </a:r>
            <a:r>
              <a:rPr lang="en-US" sz="4400" dirty="0">
                <a:solidFill>
                  <a:srgbClr val="FF0000"/>
                </a:solidFill>
                <a:latin typeface="Times New Roman" panose="02020603050405020304" pitchFamily="18" charset="0"/>
                <a:cs typeface="Times New Roman" panose="02020603050405020304" pitchFamily="18" charset="0"/>
              </a:rPr>
              <a:t>½OX    Zn° →  Zn</a:t>
            </a:r>
            <a:r>
              <a:rPr lang="en-US" sz="4400" baseline="30000" dirty="0">
                <a:solidFill>
                  <a:srgbClr val="FF0000"/>
                </a:solidFill>
                <a:latin typeface="Times New Roman" panose="02020603050405020304" pitchFamily="18" charset="0"/>
                <a:cs typeface="Times New Roman" panose="02020603050405020304" pitchFamily="18" charset="0"/>
              </a:rPr>
              <a:t>+2</a:t>
            </a:r>
            <a:r>
              <a:rPr lang="en-US" sz="4400" dirty="0">
                <a:solidFill>
                  <a:srgbClr val="FF0000"/>
                </a:solidFill>
                <a:latin typeface="Times New Roman" panose="02020603050405020304" pitchFamily="18" charset="0"/>
                <a:cs typeface="Times New Roman" panose="02020603050405020304" pitchFamily="18" charset="0"/>
              </a:rPr>
              <a:t> + 2e</a:t>
            </a:r>
            <a:r>
              <a:rPr lang="en-US" sz="4400" baseline="30000" dirty="0">
                <a:solidFill>
                  <a:srgbClr val="FF0000"/>
                </a:solidFill>
                <a:latin typeface="Times New Roman" panose="02020603050405020304" pitchFamily="18" charset="0"/>
                <a:cs typeface="Times New Roman" panose="02020603050405020304" pitchFamily="18" charset="0"/>
              </a:rPr>
              <a:t>–</a:t>
            </a:r>
            <a:endParaRPr lang="en-US" sz="3600" baseline="30000" dirty="0">
              <a:solidFill>
                <a:srgbClr val="FF0000"/>
              </a:solidFill>
              <a:latin typeface="Times New Roman" panose="02020603050405020304" pitchFamily="18" charset="0"/>
              <a:cs typeface="Times New Roman" panose="02020603050405020304" pitchFamily="18" charset="0"/>
            </a:endParaRPr>
          </a:p>
        </p:txBody>
      </p:sp>
      <p:pic>
        <p:nvPicPr>
          <p:cNvPr id="5" name="Picture 4" descr="Chart&#10;&#10;Description automatically generated">
            <a:extLst>
              <a:ext uri="{FF2B5EF4-FFF2-40B4-BE49-F238E27FC236}">
                <a16:creationId xmlns:a16="http://schemas.microsoft.com/office/drawing/2014/main" id="{2282F35A-8762-8693-43B5-C0F2D0B150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2439" y="1323439"/>
            <a:ext cx="5329562" cy="5538880"/>
          </a:xfrm>
          <a:prstGeom prst="rect">
            <a:avLst/>
          </a:prstGeom>
        </p:spPr>
      </p:pic>
    </p:spTree>
    <p:extLst>
      <p:ext uri="{BB962C8B-B14F-4D97-AF65-F5344CB8AC3E}">
        <p14:creationId xmlns:p14="http://schemas.microsoft.com/office/powerpoint/2010/main" val="255766072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5201424"/>
          </a:xfrm>
          <a:prstGeom prst="rect">
            <a:avLst/>
          </a:prstGeom>
          <a:noFill/>
        </p:spPr>
        <p:txBody>
          <a:bodyPr wrap="square" rtlCol="0">
            <a:spAutoFit/>
          </a:bodyPr>
          <a:lstStyle/>
          <a:p>
            <a:pPr algn="ctr"/>
            <a:r>
              <a:rPr lang="en-US" sz="2000" dirty="0"/>
              <a:t>Synthetic radioisotopes may be made by bombarding other nuclides with neutrons. </a:t>
            </a:r>
            <a:br>
              <a:rPr lang="en-US" sz="2000" dirty="0"/>
            </a:br>
            <a:r>
              <a:rPr lang="en-US" sz="2000" dirty="0"/>
              <a:t>The equations below represent a sequence of reactions converting stable iron–58 to cobalt–60, </a:t>
            </a:r>
            <a:br>
              <a:rPr lang="en-US" sz="2000" dirty="0"/>
            </a:br>
            <a:r>
              <a:rPr lang="en-US" sz="2000" dirty="0"/>
              <a:t>which is used in medical treatments.</a:t>
            </a: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endParaRPr lang="en-US" sz="2000" dirty="0">
              <a:solidFill>
                <a:srgbClr val="FF0000"/>
              </a:solidFill>
            </a:endParaRPr>
          </a:p>
          <a:p>
            <a:r>
              <a:rPr lang="en-US" sz="3600" dirty="0"/>
              <a:t>82  State the neutron to proton ratio for an atom of the 58-Fe</a:t>
            </a:r>
            <a:br>
              <a:rPr lang="en-US" sz="3600" dirty="0"/>
            </a:br>
            <a:r>
              <a:rPr lang="en-US" sz="3600" dirty="0"/>
              <a:t>in equation 1.</a:t>
            </a:r>
            <a:endParaRPr lang="en-US" sz="3600" dirty="0">
              <a:solidFill>
                <a:srgbClr val="FF0000"/>
              </a:solidFill>
            </a:endParaRPr>
          </a:p>
        </p:txBody>
      </p:sp>
      <p:pic>
        <p:nvPicPr>
          <p:cNvPr id="4" name="Picture 3" descr="Text, letter&#10;&#10;Description automatically generated">
            <a:extLst>
              <a:ext uri="{FF2B5EF4-FFF2-40B4-BE49-F238E27FC236}">
                <a16:creationId xmlns:a16="http://schemas.microsoft.com/office/drawing/2014/main" id="{3D12FF6C-F64A-EE53-1BE9-34231EB00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1402" y="921898"/>
            <a:ext cx="5802646" cy="2698904"/>
          </a:xfrm>
          <a:prstGeom prst="rect">
            <a:avLst/>
          </a:prstGeom>
        </p:spPr>
      </p:pic>
    </p:spTree>
    <p:extLst>
      <p:ext uri="{BB962C8B-B14F-4D97-AF65-F5344CB8AC3E}">
        <p14:creationId xmlns:p14="http://schemas.microsoft.com/office/powerpoint/2010/main" val="943527145"/>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6186309"/>
          </a:xfrm>
          <a:prstGeom prst="rect">
            <a:avLst/>
          </a:prstGeom>
          <a:noFill/>
        </p:spPr>
        <p:txBody>
          <a:bodyPr wrap="square" rtlCol="0">
            <a:spAutoFit/>
          </a:bodyPr>
          <a:lstStyle/>
          <a:p>
            <a:pPr algn="ctr"/>
            <a:r>
              <a:rPr lang="en-US" sz="2000" dirty="0"/>
              <a:t>Synthetic radioisotopes may be made by bombarding other nuclides with neutrons. </a:t>
            </a:r>
            <a:br>
              <a:rPr lang="en-US" sz="2000" dirty="0"/>
            </a:br>
            <a:r>
              <a:rPr lang="en-US" sz="2000" dirty="0"/>
              <a:t>The equations below represent a sequence of reactions converting stable iron–58 to cobalt–60, </a:t>
            </a:r>
            <a:br>
              <a:rPr lang="en-US" sz="2000" dirty="0"/>
            </a:br>
            <a:r>
              <a:rPr lang="en-US" sz="2000" dirty="0"/>
              <a:t>which is used in medical treatments.</a:t>
            </a: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endParaRPr lang="en-US" sz="2000" dirty="0">
              <a:solidFill>
                <a:srgbClr val="FF0000"/>
              </a:solidFill>
            </a:endParaRPr>
          </a:p>
          <a:p>
            <a:r>
              <a:rPr lang="en-US" sz="3600" dirty="0"/>
              <a:t>82  State the neutron to proton ratio for an atom of the 58-Fe</a:t>
            </a:r>
            <a:br>
              <a:rPr lang="en-US" sz="3600" dirty="0"/>
            </a:br>
            <a:r>
              <a:rPr lang="en-US" sz="3600" dirty="0"/>
              <a:t>in equation 1.</a:t>
            </a:r>
            <a:br>
              <a:rPr lang="en-US" sz="3600" dirty="0"/>
            </a:br>
            <a:br>
              <a:rPr lang="en-US" sz="3600" dirty="0"/>
            </a:br>
            <a:r>
              <a:rPr lang="en-US" sz="2800" dirty="0">
                <a:solidFill>
                  <a:srgbClr val="FF0000"/>
                </a:solidFill>
              </a:rPr>
              <a:t>Fe-58 has 26 protons and (58 – 26) 32 neutrons. Either of these </a:t>
            </a:r>
            <a:r>
              <a:rPr lang="en-US" sz="2800" dirty="0">
                <a:solidFill>
                  <a:srgbClr val="FF0000"/>
                </a:solidFill>
                <a:latin typeface="Times New Roman" panose="02020603050405020304" pitchFamily="18" charset="0"/>
                <a:cs typeface="Times New Roman" panose="02020603050405020304" pitchFamily="18" charset="0"/>
              </a:rPr>
              <a:t>→</a:t>
            </a:r>
            <a:endParaRPr lang="en-US" sz="3600" dirty="0">
              <a:solidFill>
                <a:srgbClr val="FF0000"/>
              </a:solidFill>
            </a:endParaRPr>
          </a:p>
        </p:txBody>
      </p:sp>
      <p:pic>
        <p:nvPicPr>
          <p:cNvPr id="4" name="Picture 3" descr="Text, letter&#10;&#10;Description automatically generated">
            <a:extLst>
              <a:ext uri="{FF2B5EF4-FFF2-40B4-BE49-F238E27FC236}">
                <a16:creationId xmlns:a16="http://schemas.microsoft.com/office/drawing/2014/main" id="{3D12FF6C-F64A-EE53-1BE9-34231EB00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1402" y="921898"/>
            <a:ext cx="5802646" cy="2698904"/>
          </a:xfrm>
          <a:prstGeom prst="rect">
            <a:avLst/>
          </a:prstGeom>
        </p:spPr>
      </p:pic>
      <p:graphicFrame>
        <p:nvGraphicFramePr>
          <p:cNvPr id="3" name="Table 4">
            <a:extLst>
              <a:ext uri="{FF2B5EF4-FFF2-40B4-BE49-F238E27FC236}">
                <a16:creationId xmlns:a16="http://schemas.microsoft.com/office/drawing/2014/main" id="{A838EF0E-85A3-9FF9-2006-732E496D8AD5}"/>
              </a:ext>
            </a:extLst>
          </p:cNvPr>
          <p:cNvGraphicFramePr>
            <a:graphicFrameLocks noGrp="1"/>
          </p:cNvGraphicFramePr>
          <p:nvPr>
            <p:extLst>
              <p:ext uri="{D42A27DB-BD31-4B8C-83A1-F6EECF244321}">
                <p14:modId xmlns:p14="http://schemas.microsoft.com/office/powerpoint/2010/main" val="500233629"/>
              </p:ext>
            </p:extLst>
          </p:nvPr>
        </p:nvGraphicFramePr>
        <p:xfrm>
          <a:off x="10156054" y="4758432"/>
          <a:ext cx="1788356" cy="1969879"/>
        </p:xfrm>
        <a:graphic>
          <a:graphicData uri="http://schemas.openxmlformats.org/drawingml/2006/table">
            <a:tbl>
              <a:tblPr firstRow="1" bandRow="1">
                <a:tableStyleId>{5C22544A-7EE6-4342-B048-85BDC9FD1C3A}</a:tableStyleId>
              </a:tblPr>
              <a:tblGrid>
                <a:gridCol w="1788356">
                  <a:extLst>
                    <a:ext uri="{9D8B030D-6E8A-4147-A177-3AD203B41FA5}">
                      <a16:colId xmlns:a16="http://schemas.microsoft.com/office/drawing/2014/main" val="2986175962"/>
                    </a:ext>
                  </a:extLst>
                </a:gridCol>
              </a:tblGrid>
              <a:tr h="861133">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32:26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93598716"/>
                  </a:ext>
                </a:extLst>
              </a:tr>
              <a:tr h="1108746">
                <a:tc>
                  <a:txBody>
                    <a:bodyPr/>
                    <a:lstStyle/>
                    <a:p>
                      <a:pPr algn="ctr"/>
                      <a:r>
                        <a:rPr lang="en-US" sz="2800" b="0" u="sng" dirty="0">
                          <a:solidFill>
                            <a:srgbClr val="FF0000"/>
                          </a:solidFill>
                          <a:latin typeface="Times New Roman" panose="02020603050405020304" pitchFamily="18" charset="0"/>
                          <a:cs typeface="Times New Roman" panose="02020603050405020304" pitchFamily="18" charset="0"/>
                        </a:rPr>
                        <a:t>32 n°</a:t>
                      </a:r>
                      <a:br>
                        <a:rPr lang="en-US" sz="2800" b="0" dirty="0">
                          <a:solidFill>
                            <a:srgbClr val="FF0000"/>
                          </a:solidFill>
                          <a:latin typeface="Times New Roman" panose="02020603050405020304" pitchFamily="18" charset="0"/>
                          <a:cs typeface="Times New Roman" panose="02020603050405020304" pitchFamily="18" charset="0"/>
                        </a:rPr>
                      </a:br>
                      <a:r>
                        <a:rPr lang="en-US" sz="2800" b="0" dirty="0">
                          <a:solidFill>
                            <a:srgbClr val="FF0000"/>
                          </a:solidFill>
                          <a:latin typeface="Times New Roman" panose="02020603050405020304" pitchFamily="18" charset="0"/>
                          <a:cs typeface="Times New Roman" panose="02020603050405020304" pitchFamily="18" charset="0"/>
                        </a:rPr>
                        <a:t>26 p</a:t>
                      </a:r>
                      <a:r>
                        <a:rPr lang="en-US" sz="2800" b="0" baseline="30000" dirty="0">
                          <a:solidFill>
                            <a:srgbClr val="FF0000"/>
                          </a:solidFill>
                          <a:latin typeface="Times New Roman" panose="02020603050405020304" pitchFamily="18" charset="0"/>
                          <a:cs typeface="Times New Roman" panose="020206030504050203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50252501"/>
                  </a:ext>
                </a:extLst>
              </a:tr>
            </a:tbl>
          </a:graphicData>
        </a:graphic>
      </p:graphicFrame>
    </p:spTree>
    <p:extLst>
      <p:ext uri="{BB962C8B-B14F-4D97-AF65-F5344CB8AC3E}">
        <p14:creationId xmlns:p14="http://schemas.microsoft.com/office/powerpoint/2010/main" val="3211252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483209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8 Which substance contains elements chemically combined in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 fixed proportion?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manganese    Mn</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(2) methane        CH</a:t>
            </a:r>
            <a:r>
              <a:rPr lang="en-US" sz="3600" baseline="-25000" dirty="0">
                <a:solidFill>
                  <a:srgbClr val="FF0000"/>
                </a:solidFill>
                <a:latin typeface="Times New Roman" panose="02020603050405020304" pitchFamily="18" charset="0"/>
                <a:cs typeface="Times New Roman" panose="02020603050405020304" pitchFamily="18" charset="0"/>
              </a:rPr>
              <a:t>4</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silicon            Si</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strontium       Sr</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Fixed proportion means it has a formula, made up of at least 2 different elements.  Write out their formulas, the answer will bite you on the leg like a small dog.  </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389488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5201424"/>
          </a:xfrm>
          <a:prstGeom prst="rect">
            <a:avLst/>
          </a:prstGeom>
          <a:noFill/>
        </p:spPr>
        <p:txBody>
          <a:bodyPr wrap="square" rtlCol="0">
            <a:spAutoFit/>
          </a:bodyPr>
          <a:lstStyle/>
          <a:p>
            <a:pPr algn="ctr"/>
            <a:r>
              <a:rPr lang="en-US" sz="2000" dirty="0"/>
              <a:t>Synthetic radioisotopes may be made by bombarding other nuclides with neutrons. </a:t>
            </a:r>
            <a:br>
              <a:rPr lang="en-US" sz="2000" dirty="0"/>
            </a:br>
            <a:r>
              <a:rPr lang="en-US" sz="2000" dirty="0"/>
              <a:t>The equations below represent a sequence of reactions converting stable iron–58 to cobalt–60, </a:t>
            </a:r>
            <a:br>
              <a:rPr lang="en-US" sz="2000" dirty="0"/>
            </a:br>
            <a:r>
              <a:rPr lang="en-US" sz="2000" dirty="0"/>
              <a:t>which is used in medical treatments.</a:t>
            </a: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endParaRPr lang="en-US" sz="2000" dirty="0">
              <a:solidFill>
                <a:srgbClr val="FF0000"/>
              </a:solidFill>
            </a:endParaRPr>
          </a:p>
          <a:p>
            <a:r>
              <a:rPr lang="en-US" sz="3600" dirty="0"/>
              <a:t>83 State, in terms of elements, why equation 2 represents a transmutation reaction.</a:t>
            </a:r>
            <a:endParaRPr lang="en-US" sz="3600" dirty="0">
              <a:solidFill>
                <a:srgbClr val="FF0000"/>
              </a:solidFill>
            </a:endParaRPr>
          </a:p>
        </p:txBody>
      </p:sp>
      <p:pic>
        <p:nvPicPr>
          <p:cNvPr id="4" name="Picture 3" descr="Text, letter&#10;&#10;Description automatically generated">
            <a:extLst>
              <a:ext uri="{FF2B5EF4-FFF2-40B4-BE49-F238E27FC236}">
                <a16:creationId xmlns:a16="http://schemas.microsoft.com/office/drawing/2014/main" id="{3D12FF6C-F64A-EE53-1BE9-34231EB00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1402" y="921898"/>
            <a:ext cx="5802646" cy="2698904"/>
          </a:xfrm>
          <a:prstGeom prst="rect">
            <a:avLst/>
          </a:prstGeom>
        </p:spPr>
      </p:pic>
    </p:spTree>
    <p:extLst>
      <p:ext uri="{BB962C8B-B14F-4D97-AF65-F5344CB8AC3E}">
        <p14:creationId xmlns:p14="http://schemas.microsoft.com/office/powerpoint/2010/main" val="3431332323"/>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6555641"/>
          </a:xfrm>
          <a:prstGeom prst="rect">
            <a:avLst/>
          </a:prstGeom>
          <a:noFill/>
        </p:spPr>
        <p:txBody>
          <a:bodyPr wrap="square" rtlCol="0">
            <a:spAutoFit/>
          </a:bodyPr>
          <a:lstStyle/>
          <a:p>
            <a:pPr algn="ctr"/>
            <a:r>
              <a:rPr lang="en-US" sz="2000" dirty="0"/>
              <a:t>Synthetic radioisotopes may be made by bombarding other nuclides with neutrons. </a:t>
            </a:r>
            <a:br>
              <a:rPr lang="en-US" sz="2000" dirty="0"/>
            </a:br>
            <a:r>
              <a:rPr lang="en-US" sz="2000" dirty="0"/>
              <a:t>The equations below represent a sequence of reactions converting stable iron–58 to cobalt–60, </a:t>
            </a:r>
            <a:br>
              <a:rPr lang="en-US" sz="2000" dirty="0"/>
            </a:br>
            <a:r>
              <a:rPr lang="en-US" sz="2000" dirty="0"/>
              <a:t>which is used in medical treatments.</a:t>
            </a: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endParaRPr lang="en-US" sz="2000" dirty="0">
              <a:solidFill>
                <a:srgbClr val="FF0000"/>
              </a:solidFill>
            </a:endParaRPr>
          </a:p>
          <a:p>
            <a:r>
              <a:rPr lang="en-US" sz="3600" dirty="0"/>
              <a:t>83 State, in terms of elements, why equation 2 represents a transmutation reaction.</a:t>
            </a:r>
            <a:br>
              <a:rPr lang="en-US" sz="3600" dirty="0"/>
            </a:br>
            <a:r>
              <a:rPr lang="en-US" sz="4400" dirty="0">
                <a:solidFill>
                  <a:srgbClr val="FF0000"/>
                </a:solidFill>
                <a:latin typeface="Times New Roman" panose="02020603050405020304" pitchFamily="18" charset="0"/>
                <a:cs typeface="Times New Roman" panose="02020603050405020304" pitchFamily="18" charset="0"/>
              </a:rPr>
              <a:t>In equation 2, iron changes into cobalt, </a:t>
            </a:r>
            <a:br>
              <a:rPr lang="en-US" sz="4400" dirty="0">
                <a:solidFill>
                  <a:srgbClr val="FF0000"/>
                </a:solidFill>
                <a:latin typeface="Times New Roman" panose="02020603050405020304" pitchFamily="18" charset="0"/>
                <a:cs typeface="Times New Roman" panose="02020603050405020304" pitchFamily="18" charset="0"/>
              </a:rPr>
            </a:br>
            <a:r>
              <a:rPr lang="en-US" sz="4400" dirty="0">
                <a:solidFill>
                  <a:srgbClr val="FF0000"/>
                </a:solidFill>
                <a:latin typeface="Times New Roman" panose="02020603050405020304" pitchFamily="18" charset="0"/>
                <a:cs typeface="Times New Roman" panose="02020603050405020304" pitchFamily="18" charset="0"/>
              </a:rPr>
              <a:t>                        that is only possible by transmutation.  </a:t>
            </a:r>
            <a:endParaRPr lang="en-US" sz="3600" dirty="0">
              <a:solidFill>
                <a:srgbClr val="FF0000"/>
              </a:solidFill>
              <a:latin typeface="Times New Roman" panose="02020603050405020304" pitchFamily="18" charset="0"/>
              <a:cs typeface="Times New Roman" panose="02020603050405020304" pitchFamily="18" charset="0"/>
            </a:endParaRPr>
          </a:p>
        </p:txBody>
      </p:sp>
      <p:pic>
        <p:nvPicPr>
          <p:cNvPr id="4" name="Picture 3" descr="Text, letter&#10;&#10;Description automatically generated">
            <a:extLst>
              <a:ext uri="{FF2B5EF4-FFF2-40B4-BE49-F238E27FC236}">
                <a16:creationId xmlns:a16="http://schemas.microsoft.com/office/drawing/2014/main" id="{3D12FF6C-F64A-EE53-1BE9-34231EB00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1402" y="921898"/>
            <a:ext cx="5802646" cy="2698904"/>
          </a:xfrm>
          <a:prstGeom prst="rect">
            <a:avLst/>
          </a:prstGeom>
        </p:spPr>
      </p:pic>
    </p:spTree>
    <p:extLst>
      <p:ext uri="{BB962C8B-B14F-4D97-AF65-F5344CB8AC3E}">
        <p14:creationId xmlns:p14="http://schemas.microsoft.com/office/powerpoint/2010/main" val="98107637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5201424"/>
          </a:xfrm>
          <a:prstGeom prst="rect">
            <a:avLst/>
          </a:prstGeom>
          <a:noFill/>
        </p:spPr>
        <p:txBody>
          <a:bodyPr wrap="square" rtlCol="0">
            <a:spAutoFit/>
          </a:bodyPr>
          <a:lstStyle/>
          <a:p>
            <a:pPr algn="ctr"/>
            <a:r>
              <a:rPr lang="en-US" sz="2000" dirty="0"/>
              <a:t>Synthetic radioisotopes may be made by bombarding other nuclides with neutrons. </a:t>
            </a:r>
            <a:br>
              <a:rPr lang="en-US" sz="2000" dirty="0"/>
            </a:br>
            <a:r>
              <a:rPr lang="en-US" sz="2000" dirty="0"/>
              <a:t>The equations below represent a sequence of reactions converting stable iron–58 to cobalt–60, </a:t>
            </a:r>
            <a:br>
              <a:rPr lang="en-US" sz="2000" dirty="0"/>
            </a:br>
            <a:r>
              <a:rPr lang="en-US" sz="2000" dirty="0"/>
              <a:t>which is used in medical treatments.</a:t>
            </a: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endParaRPr lang="en-US" sz="2000" dirty="0">
              <a:solidFill>
                <a:srgbClr val="FF0000"/>
              </a:solidFill>
            </a:endParaRPr>
          </a:p>
          <a:p>
            <a:endParaRPr lang="en-US" sz="3600" dirty="0"/>
          </a:p>
          <a:p>
            <a:r>
              <a:rPr lang="en-US" sz="3600" dirty="0"/>
              <a:t>84 Identify the particle represented by X in equation 3.</a:t>
            </a:r>
            <a:endParaRPr lang="en-US" sz="3600" dirty="0">
              <a:solidFill>
                <a:srgbClr val="FF0000"/>
              </a:solidFill>
            </a:endParaRPr>
          </a:p>
        </p:txBody>
      </p:sp>
      <p:pic>
        <p:nvPicPr>
          <p:cNvPr id="4" name="Picture 3" descr="Text, letter&#10;&#10;Description automatically generated">
            <a:extLst>
              <a:ext uri="{FF2B5EF4-FFF2-40B4-BE49-F238E27FC236}">
                <a16:creationId xmlns:a16="http://schemas.microsoft.com/office/drawing/2014/main" id="{3D12FF6C-F64A-EE53-1BE9-34231EB00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1402" y="921898"/>
            <a:ext cx="5802646" cy="2698904"/>
          </a:xfrm>
          <a:prstGeom prst="rect">
            <a:avLst/>
          </a:prstGeom>
        </p:spPr>
      </p:pic>
    </p:spTree>
    <p:extLst>
      <p:ext uri="{BB962C8B-B14F-4D97-AF65-F5344CB8AC3E}">
        <p14:creationId xmlns:p14="http://schemas.microsoft.com/office/powerpoint/2010/main" val="347606470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6863417"/>
          </a:xfrm>
          <a:prstGeom prst="rect">
            <a:avLst/>
          </a:prstGeom>
          <a:noFill/>
        </p:spPr>
        <p:txBody>
          <a:bodyPr wrap="square" rtlCol="0">
            <a:spAutoFit/>
          </a:bodyPr>
          <a:lstStyle/>
          <a:p>
            <a:pPr algn="ctr"/>
            <a:r>
              <a:rPr lang="en-US" sz="2000" dirty="0"/>
              <a:t>Synthetic radioisotopes may be made by bombarding other nuclides with neutrons. </a:t>
            </a:r>
            <a:br>
              <a:rPr lang="en-US" sz="2000" dirty="0"/>
            </a:br>
            <a:r>
              <a:rPr lang="en-US" sz="2000" dirty="0"/>
              <a:t>The equations below represent a sequence of reactions converting stable iron–58 to cobalt–60, </a:t>
            </a:r>
            <a:br>
              <a:rPr lang="en-US" sz="2000" dirty="0"/>
            </a:br>
            <a:r>
              <a:rPr lang="en-US" sz="2000" dirty="0"/>
              <a:t>which is used in medical treatments.</a:t>
            </a: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endParaRPr lang="en-US" sz="2000" dirty="0">
              <a:solidFill>
                <a:srgbClr val="FF0000"/>
              </a:solidFill>
            </a:endParaRPr>
          </a:p>
          <a:p>
            <a:endParaRPr lang="en-US" sz="3600" dirty="0"/>
          </a:p>
          <a:p>
            <a:r>
              <a:rPr lang="en-US" sz="3600" dirty="0"/>
              <a:t>84 Identify the particle represented by X in equation 3.</a:t>
            </a:r>
            <a:br>
              <a:rPr lang="en-US" sz="3600" dirty="0"/>
            </a:br>
            <a:br>
              <a:rPr lang="en-US" sz="3600" dirty="0"/>
            </a:br>
            <a:r>
              <a:rPr lang="en-US" sz="3600" dirty="0">
                <a:solidFill>
                  <a:srgbClr val="FF0000"/>
                </a:solidFill>
                <a:latin typeface="Times New Roman" panose="02020603050405020304" pitchFamily="18" charset="0"/>
                <a:cs typeface="Times New Roman" panose="02020603050405020304" pitchFamily="18" charset="0"/>
              </a:rPr>
              <a:t>X is what is added to Co-59 to transmute it into Co-60</a:t>
            </a:r>
            <a:br>
              <a:rPr lang="en-US" sz="3600" dirty="0">
                <a:solidFill>
                  <a:srgbClr val="FF0000"/>
                </a:solidFill>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X must be a neutron  (mass of 1, no protons)  </a:t>
            </a:r>
          </a:p>
        </p:txBody>
      </p:sp>
      <p:pic>
        <p:nvPicPr>
          <p:cNvPr id="4" name="Picture 3" descr="Text, letter&#10;&#10;Description automatically generated">
            <a:extLst>
              <a:ext uri="{FF2B5EF4-FFF2-40B4-BE49-F238E27FC236}">
                <a16:creationId xmlns:a16="http://schemas.microsoft.com/office/drawing/2014/main" id="{3D12FF6C-F64A-EE53-1BE9-34231EB00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1402" y="921898"/>
            <a:ext cx="5802646" cy="2698904"/>
          </a:xfrm>
          <a:prstGeom prst="rect">
            <a:avLst/>
          </a:prstGeom>
        </p:spPr>
      </p:pic>
      <p:pic>
        <p:nvPicPr>
          <p:cNvPr id="5" name="Picture 4" descr="A picture containing company name&#10;&#10;Description automatically generated">
            <a:extLst>
              <a:ext uri="{FF2B5EF4-FFF2-40B4-BE49-F238E27FC236}">
                <a16:creationId xmlns:a16="http://schemas.microsoft.com/office/drawing/2014/main" id="{81D928EA-406D-B76A-232F-F683E13D3E77}"/>
              </a:ext>
            </a:extLst>
          </p:cNvPr>
          <p:cNvPicPr>
            <a:picLocks noChangeAspect="1"/>
          </p:cNvPicPr>
          <p:nvPr/>
        </p:nvPicPr>
        <p:blipFill rotWithShape="1">
          <a:blip r:embed="rId3">
            <a:extLst>
              <a:ext uri="{28A0092B-C50C-407E-A947-70E740481C1C}">
                <a14:useLocalDpi xmlns:a14="http://schemas.microsoft.com/office/drawing/2010/main" val="0"/>
              </a:ext>
            </a:extLst>
          </a:blip>
          <a:srcRect l="24067" t="7772" r="5820" b="13965"/>
          <a:stretch/>
        </p:blipFill>
        <p:spPr>
          <a:xfrm>
            <a:off x="10564427" y="5406500"/>
            <a:ext cx="1269506" cy="1251753"/>
          </a:xfrm>
          <a:prstGeom prst="rect">
            <a:avLst/>
          </a:prstGeom>
          <a:ln w="57150">
            <a:solidFill>
              <a:srgbClr val="FF0000"/>
            </a:solidFill>
          </a:ln>
        </p:spPr>
      </p:pic>
    </p:spTree>
    <p:extLst>
      <p:ext uri="{BB962C8B-B14F-4D97-AF65-F5344CB8AC3E}">
        <p14:creationId xmlns:p14="http://schemas.microsoft.com/office/powerpoint/2010/main" val="4290513036"/>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5755422"/>
          </a:xfrm>
          <a:prstGeom prst="rect">
            <a:avLst/>
          </a:prstGeom>
          <a:noFill/>
        </p:spPr>
        <p:txBody>
          <a:bodyPr wrap="square" rtlCol="0">
            <a:spAutoFit/>
          </a:bodyPr>
          <a:lstStyle/>
          <a:p>
            <a:pPr algn="ctr"/>
            <a:r>
              <a:rPr lang="en-US" sz="2000" dirty="0"/>
              <a:t>Synthetic radioisotopes may be made by bombarding other nuclides with neutrons. </a:t>
            </a:r>
            <a:br>
              <a:rPr lang="en-US" sz="2000" dirty="0"/>
            </a:br>
            <a:r>
              <a:rPr lang="en-US" sz="2000" dirty="0"/>
              <a:t>The equations below represent a sequence of reactions converting stable iron–58 to cobalt–60, </a:t>
            </a:r>
            <a:br>
              <a:rPr lang="en-US" sz="2000" dirty="0"/>
            </a:br>
            <a:r>
              <a:rPr lang="en-US" sz="2000" dirty="0"/>
              <a:t>which is used in medical treatments.</a:t>
            </a: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endParaRPr lang="en-US" sz="2000" dirty="0">
              <a:solidFill>
                <a:srgbClr val="FF0000"/>
              </a:solidFill>
            </a:endParaRPr>
          </a:p>
          <a:p>
            <a:endParaRPr lang="en-US" sz="3600" dirty="0"/>
          </a:p>
          <a:p>
            <a:r>
              <a:rPr lang="en-US" sz="3600"/>
              <a:t>85 Determine the fraction of an original sample of Co-60 that remains unchanged after 15.813 years. </a:t>
            </a:r>
            <a:endParaRPr lang="en-US" sz="3600" dirty="0">
              <a:solidFill>
                <a:srgbClr val="FF0000"/>
              </a:solidFill>
            </a:endParaRPr>
          </a:p>
        </p:txBody>
      </p:sp>
      <p:pic>
        <p:nvPicPr>
          <p:cNvPr id="4" name="Picture 3" descr="Text, letter&#10;&#10;Description automatically generated">
            <a:extLst>
              <a:ext uri="{FF2B5EF4-FFF2-40B4-BE49-F238E27FC236}">
                <a16:creationId xmlns:a16="http://schemas.microsoft.com/office/drawing/2014/main" id="{3D12FF6C-F64A-EE53-1BE9-34231EB00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1402" y="921898"/>
            <a:ext cx="5802646" cy="2698904"/>
          </a:xfrm>
          <a:prstGeom prst="rect">
            <a:avLst/>
          </a:prstGeom>
        </p:spPr>
      </p:pic>
    </p:spTree>
    <p:extLst>
      <p:ext uri="{BB962C8B-B14F-4D97-AF65-F5344CB8AC3E}">
        <p14:creationId xmlns:p14="http://schemas.microsoft.com/office/powerpoint/2010/main" val="653475637"/>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7C6F96-5DBB-B59D-3C43-DC714AA646C7}"/>
              </a:ext>
            </a:extLst>
          </p:cNvPr>
          <p:cNvSpPr txBox="1"/>
          <p:nvPr/>
        </p:nvSpPr>
        <p:spPr>
          <a:xfrm>
            <a:off x="0" y="0"/>
            <a:ext cx="12192000" cy="4893647"/>
          </a:xfrm>
          <a:prstGeom prst="rect">
            <a:avLst/>
          </a:prstGeom>
          <a:noFill/>
        </p:spPr>
        <p:txBody>
          <a:bodyPr wrap="square" rtlCol="0">
            <a:spAutoFit/>
          </a:bodyPr>
          <a:lstStyle/>
          <a:p>
            <a:pPr algn="ctr"/>
            <a:r>
              <a:rPr lang="en-US" sz="2000" dirty="0"/>
              <a:t>Synthetic radioisotopes may be made by bombarding other nuclides with neutrons. </a:t>
            </a:r>
            <a:br>
              <a:rPr lang="en-US" sz="2000" dirty="0"/>
            </a:br>
            <a:r>
              <a:rPr lang="en-US" sz="2000" dirty="0"/>
              <a:t>The equations below represent a sequence of reactions converting stable iron–58 to cobalt–60, </a:t>
            </a:r>
            <a:br>
              <a:rPr lang="en-US" sz="2000" dirty="0"/>
            </a:br>
            <a:r>
              <a:rPr lang="en-US" sz="2000" dirty="0"/>
              <a:t>which is used in medical treatments.</a:t>
            </a: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pPr algn="ctr"/>
            <a:endParaRPr lang="en-US" sz="2000" dirty="0">
              <a:solidFill>
                <a:srgbClr val="FF0000"/>
              </a:solidFill>
            </a:endParaRPr>
          </a:p>
          <a:p>
            <a:r>
              <a:rPr lang="en-US" sz="3600" dirty="0"/>
              <a:t>85 Determine the fraction of an original sample of Co-60 that remains unchanged after 15.813 years. </a:t>
            </a:r>
            <a:endParaRPr lang="en-US" sz="3600" dirty="0">
              <a:solidFill>
                <a:srgbClr val="FF0000"/>
              </a:solidFill>
            </a:endParaRPr>
          </a:p>
        </p:txBody>
      </p:sp>
      <p:pic>
        <p:nvPicPr>
          <p:cNvPr id="4" name="Picture 3" descr="Text, letter&#10;&#10;Description automatically generated">
            <a:extLst>
              <a:ext uri="{FF2B5EF4-FFF2-40B4-BE49-F238E27FC236}">
                <a16:creationId xmlns:a16="http://schemas.microsoft.com/office/drawing/2014/main" id="{3D12FF6C-F64A-EE53-1BE9-34231EB00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1402" y="921898"/>
            <a:ext cx="5802646" cy="2698904"/>
          </a:xfrm>
          <a:prstGeom prst="rect">
            <a:avLst/>
          </a:prstGeom>
        </p:spPr>
      </p:pic>
      <p:cxnSp>
        <p:nvCxnSpPr>
          <p:cNvPr id="5" name="Straight Arrow Connector 4">
            <a:extLst>
              <a:ext uri="{FF2B5EF4-FFF2-40B4-BE49-F238E27FC236}">
                <a16:creationId xmlns:a16="http://schemas.microsoft.com/office/drawing/2014/main" id="{0B1F1479-0881-2B09-DF88-6F7755917C79}"/>
              </a:ext>
            </a:extLst>
          </p:cNvPr>
          <p:cNvCxnSpPr>
            <a:cxnSpLocks/>
          </p:cNvCxnSpPr>
          <p:nvPr/>
        </p:nvCxnSpPr>
        <p:spPr>
          <a:xfrm>
            <a:off x="497150" y="5859262"/>
            <a:ext cx="6036815"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54F16E2-3BE7-8007-1953-C83C71C1B330}"/>
              </a:ext>
            </a:extLst>
          </p:cNvPr>
          <p:cNvCxnSpPr/>
          <p:nvPr/>
        </p:nvCxnSpPr>
        <p:spPr>
          <a:xfrm>
            <a:off x="497150" y="5619565"/>
            <a:ext cx="0" cy="46163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3596DF9-E6FB-8263-74E3-9A7FC6B40E07}"/>
              </a:ext>
            </a:extLst>
          </p:cNvPr>
          <p:cNvCxnSpPr/>
          <p:nvPr/>
        </p:nvCxnSpPr>
        <p:spPr>
          <a:xfrm>
            <a:off x="1484051" y="5623560"/>
            <a:ext cx="0" cy="46163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332917E-552C-A70C-F6BC-0EF543CCC342}"/>
              </a:ext>
            </a:extLst>
          </p:cNvPr>
          <p:cNvCxnSpPr/>
          <p:nvPr/>
        </p:nvCxnSpPr>
        <p:spPr>
          <a:xfrm>
            <a:off x="2479830" y="5623560"/>
            <a:ext cx="0" cy="46163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3ED4898-E0C9-BCC1-DB4D-158A06A419E1}"/>
              </a:ext>
            </a:extLst>
          </p:cNvPr>
          <p:cNvCxnSpPr/>
          <p:nvPr/>
        </p:nvCxnSpPr>
        <p:spPr>
          <a:xfrm>
            <a:off x="3499807" y="5615940"/>
            <a:ext cx="0" cy="46163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BBDE20-48BB-C8EF-4F5E-DD9AB2D73D93}"/>
              </a:ext>
            </a:extLst>
          </p:cNvPr>
          <p:cNvCxnSpPr/>
          <p:nvPr/>
        </p:nvCxnSpPr>
        <p:spPr>
          <a:xfrm>
            <a:off x="4577919" y="5619565"/>
            <a:ext cx="0" cy="46163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D5E0B62-7B52-964F-0667-02FFFDEC7230}"/>
              </a:ext>
            </a:extLst>
          </p:cNvPr>
          <p:cNvSpPr txBox="1"/>
          <p:nvPr/>
        </p:nvSpPr>
        <p:spPr>
          <a:xfrm>
            <a:off x="177553" y="4893647"/>
            <a:ext cx="7581530" cy="646331"/>
          </a:xfrm>
          <a:prstGeom prst="rect">
            <a:avLst/>
          </a:prstGeom>
          <a:noFill/>
        </p:spPr>
        <p:txBody>
          <a:bodyPr wrap="square" rtlCol="0">
            <a:spAutoFit/>
          </a:bodyPr>
          <a:lstStyle/>
          <a:p>
            <a:r>
              <a:rPr lang="en-US" dirty="0">
                <a:solidFill>
                  <a:srgbClr val="FF0000"/>
                </a:solidFill>
                <a:latin typeface="Times New Roman" panose="02020603050405020304" pitchFamily="18" charset="0"/>
                <a:cs typeface="Times New Roman" panose="02020603050405020304" pitchFamily="18" charset="0"/>
              </a:rPr>
              <a:t>Whole        half         quarter       eighth       sixteenth</a:t>
            </a: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 left             </a:t>
            </a:r>
            <a:r>
              <a:rPr lang="en-US" dirty="0" err="1">
                <a:solidFill>
                  <a:srgbClr val="FF0000"/>
                </a:solidFill>
                <a:latin typeface="Times New Roman" panose="02020603050405020304" pitchFamily="18" charset="0"/>
                <a:cs typeface="Times New Roman" panose="02020603050405020304" pitchFamily="18" charset="0"/>
              </a:rPr>
              <a:t>left</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left</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left</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left</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AA747FF1-11D2-5EB0-1E2E-C26FC54F6252}"/>
              </a:ext>
            </a:extLst>
          </p:cNvPr>
          <p:cNvSpPr txBox="1"/>
          <p:nvPr/>
        </p:nvSpPr>
        <p:spPr>
          <a:xfrm>
            <a:off x="177553" y="6121713"/>
            <a:ext cx="7581530" cy="646331"/>
          </a:xfrm>
          <a:prstGeom prst="rect">
            <a:avLst/>
          </a:prstGeom>
          <a:noFill/>
        </p:spPr>
        <p:txBody>
          <a:bodyPr wrap="square" rtlCol="0">
            <a:spAutoFit/>
          </a:bodyPr>
          <a:lstStyle/>
          <a:p>
            <a:r>
              <a:rPr lang="en-US" dirty="0">
                <a:solidFill>
                  <a:srgbClr val="FF0000"/>
                </a:solidFill>
                <a:latin typeface="Times New Roman" panose="02020603050405020304" pitchFamily="18" charset="0"/>
                <a:cs typeface="Times New Roman" panose="02020603050405020304" pitchFamily="18" charset="0"/>
              </a:rPr>
              <a:t>Start          1 HL         2 HL          3 HL           4 HL</a:t>
            </a: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   0           5.271 y     10.542 y    15.813 y</a:t>
            </a:r>
          </a:p>
        </p:txBody>
      </p:sp>
      <p:sp>
        <p:nvSpPr>
          <p:cNvPr id="17" name="Oval 16">
            <a:extLst>
              <a:ext uri="{FF2B5EF4-FFF2-40B4-BE49-F238E27FC236}">
                <a16:creationId xmlns:a16="http://schemas.microsoft.com/office/drawing/2014/main" id="{1814757C-C828-2F19-A79F-DE684DDAC933}"/>
              </a:ext>
            </a:extLst>
          </p:cNvPr>
          <p:cNvSpPr/>
          <p:nvPr/>
        </p:nvSpPr>
        <p:spPr>
          <a:xfrm>
            <a:off x="2929631" y="4811697"/>
            <a:ext cx="1340523" cy="2121763"/>
          </a:xfrm>
          <a:prstGeom prst="ellipse">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32D2A88-F3DE-4D6C-1DBE-7822DB334F4A}"/>
              </a:ext>
            </a:extLst>
          </p:cNvPr>
          <p:cNvSpPr txBox="1"/>
          <p:nvPr/>
        </p:nvSpPr>
        <p:spPr>
          <a:xfrm>
            <a:off x="7403979" y="4293482"/>
            <a:ext cx="4788021" cy="2564517"/>
          </a:xfrm>
          <a:prstGeom prst="rect">
            <a:avLst/>
          </a:prstGeom>
          <a:noFill/>
          <a:ln w="38100">
            <a:solidFill>
              <a:srgbClr val="FF0000"/>
            </a:solidFill>
          </a:ln>
        </p:spPr>
        <p:txBody>
          <a:bodyPr wrap="square" rtlCol="0">
            <a:spAutoFit/>
          </a:bodyPr>
          <a:lstStyle/>
          <a:p>
            <a:pPr algn="ctr"/>
            <a:r>
              <a:rPr lang="en-US" dirty="0">
                <a:solidFill>
                  <a:srgbClr val="FF0000"/>
                </a:solidFill>
                <a:latin typeface="Times New Roman" panose="02020603050405020304" pitchFamily="18" charset="0"/>
                <a:cs typeface="Times New Roman" panose="02020603050405020304" pitchFamily="18" charset="0"/>
              </a:rPr>
              <a:t>Table N shows you the half life of Co-60.</a:t>
            </a:r>
          </a:p>
          <a:p>
            <a:pPr algn="ctr"/>
            <a:endParaRPr lang="en-US" dirty="0">
              <a:latin typeface="Times New Roman" panose="02020603050405020304" pitchFamily="18" charset="0"/>
              <a:cs typeface="Times New Roman" panose="02020603050405020304" pitchFamily="18" charset="0"/>
            </a:endParaRPr>
          </a:p>
          <a:p>
            <a:pPr algn="ctr"/>
            <a:r>
              <a:rPr lang="en-US" sz="2400" dirty="0">
                <a:solidFill>
                  <a:srgbClr val="FF0000"/>
                </a:solidFill>
                <a:latin typeface="Times New Roman" panose="02020603050405020304" pitchFamily="18" charset="0"/>
                <a:cs typeface="Times New Roman" panose="02020603050405020304" pitchFamily="18" charset="0"/>
              </a:rPr>
              <a:t>Make a T-chart and go slowly.  </a:t>
            </a:r>
          </a:p>
          <a:p>
            <a:pPr algn="ctr"/>
            <a:endParaRPr lang="en-US" sz="2400" dirty="0">
              <a:solidFill>
                <a:srgbClr val="FF0000"/>
              </a:solidFill>
              <a:latin typeface="Times New Roman" panose="02020603050405020304" pitchFamily="18" charset="0"/>
              <a:cs typeface="Times New Roman" panose="02020603050405020304" pitchFamily="18" charset="0"/>
            </a:endParaRPr>
          </a:p>
          <a:p>
            <a:pPr algn="ctr"/>
            <a:r>
              <a:rPr lang="en-US" sz="2400" dirty="0">
                <a:solidFill>
                  <a:srgbClr val="FF0000"/>
                </a:solidFill>
                <a:latin typeface="Times New Roman" panose="02020603050405020304" pitchFamily="18" charset="0"/>
                <a:cs typeface="Times New Roman" panose="02020603050405020304" pitchFamily="18" charset="0"/>
              </a:rPr>
              <a:t>The answer is in the blue oval.  </a:t>
            </a:r>
          </a:p>
          <a:p>
            <a:pPr algn="ctr"/>
            <a:endParaRPr lang="en-US" sz="2400" dirty="0">
              <a:solidFill>
                <a:srgbClr val="FF0000"/>
              </a:solidFill>
              <a:latin typeface="Times New Roman" panose="02020603050405020304" pitchFamily="18" charset="0"/>
              <a:cs typeface="Times New Roman" panose="02020603050405020304" pitchFamily="18" charset="0"/>
            </a:endParaRPr>
          </a:p>
          <a:p>
            <a:pPr algn="ctr"/>
            <a:r>
              <a:rPr lang="en-US" sz="2400" dirty="0">
                <a:solidFill>
                  <a:srgbClr val="FF0000"/>
                </a:solidFill>
                <a:latin typeface="Times New Roman" panose="02020603050405020304" pitchFamily="18" charset="0"/>
                <a:cs typeface="Times New Roman" panose="02020603050405020304" pitchFamily="18" charset="0"/>
              </a:rPr>
              <a:t>The answer is one eighth, or </a:t>
            </a:r>
            <a:r>
              <a:rPr lang="en-US" sz="2400" baseline="30000" dirty="0">
                <a:solidFill>
                  <a:srgbClr val="FF0000"/>
                </a:solidFill>
                <a:latin typeface="Times New Roman" panose="02020603050405020304" pitchFamily="18" charset="0"/>
                <a:cs typeface="Times New Roman" panose="02020603050405020304" pitchFamily="18" charset="0"/>
              </a:rPr>
              <a:t>1</a:t>
            </a:r>
            <a:r>
              <a:rPr lang="en-US" sz="2400" dirty="0">
                <a:solidFill>
                  <a:srgbClr val="FF0000"/>
                </a:solidFill>
                <a:latin typeface="Times New Roman" panose="02020603050405020304" pitchFamily="18" charset="0"/>
                <a:cs typeface="Times New Roman" panose="02020603050405020304" pitchFamily="18" charset="0"/>
              </a:rPr>
              <a:t>/</a:t>
            </a:r>
            <a:r>
              <a:rPr lang="en-US" sz="2400" baseline="-25000" dirty="0">
                <a:solidFill>
                  <a:srgbClr val="FF0000"/>
                </a:solidFill>
                <a:latin typeface="Times New Roman" panose="02020603050405020304" pitchFamily="18" charset="0"/>
                <a:cs typeface="Times New Roman" panose="02020603050405020304" pitchFamily="18" charset="0"/>
              </a:rPr>
              <a:t>8</a:t>
            </a:r>
          </a:p>
        </p:txBody>
      </p:sp>
    </p:spTree>
    <p:extLst>
      <p:ext uri="{BB962C8B-B14F-4D97-AF65-F5344CB8AC3E}">
        <p14:creationId xmlns:p14="http://schemas.microsoft.com/office/powerpoint/2010/main" val="4190287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9 Which property can be used to differentiate between a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50.-gram sample of solid potassium nitrate at STP and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 50.-gram sample of solid silver chloride at STP?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mass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temperature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phase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solubility</a:t>
            </a:r>
          </a:p>
        </p:txBody>
      </p:sp>
    </p:spTree>
    <p:extLst>
      <p:ext uri="{BB962C8B-B14F-4D97-AF65-F5344CB8AC3E}">
        <p14:creationId xmlns:p14="http://schemas.microsoft.com/office/powerpoint/2010/main" val="689336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581697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9 Which property can be used to differentiate between a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50.-gram sample of solid potassium nitrate at STP and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 50.-gram sample of solid silver chloride at STP?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mass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temperature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phase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(4) solubility</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They both have the SAME MASS.  They both have the SAME TEMPERATURE.  Both of these are solids or the SAME PHASE.  On table F, potassium nitrate is soluble in water, while silver chloride forms precipitates (it is insoluble) in water.  </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2710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Which conclusion was developed as a result of the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gold foil experiment?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Atoms are mostly empty space.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All atoms are hard, indivisible spheres.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Atoms have different volumes.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All atoms have the same volume.</a:t>
            </a:r>
          </a:p>
        </p:txBody>
      </p:sp>
    </p:spTree>
    <p:extLst>
      <p:ext uri="{BB962C8B-B14F-4D97-AF65-F5344CB8AC3E}">
        <p14:creationId xmlns:p14="http://schemas.microsoft.com/office/powerpoint/2010/main" val="3714249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10 Which type of bond forms when electrons are equally shared</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between two atoms? </a:t>
            </a:r>
            <a:br>
              <a:rPr lang="en-US" sz="3600" dirty="0">
                <a:latin typeface="Times New Roman" panose="02020603050405020304" pitchFamily="18" charset="0"/>
                <a:cs typeface="Times New Roman" panose="02020603050405020304" pitchFamily="18" charset="0"/>
              </a:rPr>
            </a:br>
            <a:r>
              <a:rPr lang="en-US" sz="360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1) a polar covalent </a:t>
            </a:r>
            <a:r>
              <a:rPr lang="en-US" sz="3600">
                <a:latin typeface="Times New Roman" panose="02020603050405020304" pitchFamily="18" charset="0"/>
                <a:cs typeface="Times New Roman" panose="02020603050405020304" pitchFamily="18" charset="0"/>
              </a:rPr>
              <a:t>bond </a:t>
            </a:r>
            <a:br>
              <a:rPr lang="en-US" sz="3600">
                <a:latin typeface="Times New Roman" panose="02020603050405020304" pitchFamily="18" charset="0"/>
                <a:cs typeface="Times New Roman" panose="02020603050405020304" pitchFamily="18" charset="0"/>
              </a:rPr>
            </a:br>
            <a:r>
              <a:rPr lang="en-US" sz="360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2) a nonpolar covalent </a:t>
            </a:r>
            <a:r>
              <a:rPr lang="en-US" sz="3600">
                <a:latin typeface="Times New Roman" panose="02020603050405020304" pitchFamily="18" charset="0"/>
                <a:cs typeface="Times New Roman" panose="02020603050405020304" pitchFamily="18" charset="0"/>
              </a:rPr>
              <a:t>bond </a:t>
            </a:r>
            <a:br>
              <a:rPr lang="en-US" sz="3600">
                <a:latin typeface="Times New Roman" panose="02020603050405020304" pitchFamily="18" charset="0"/>
                <a:cs typeface="Times New Roman" panose="02020603050405020304" pitchFamily="18" charset="0"/>
              </a:rPr>
            </a:br>
            <a:r>
              <a:rPr lang="en-US" sz="360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3) a hydrogen </a:t>
            </a:r>
            <a:r>
              <a:rPr lang="en-US" sz="3600">
                <a:latin typeface="Times New Roman" panose="02020603050405020304" pitchFamily="18" charset="0"/>
                <a:cs typeface="Times New Roman" panose="02020603050405020304" pitchFamily="18" charset="0"/>
              </a:rPr>
              <a:t>bond </a:t>
            </a:r>
            <a:br>
              <a:rPr lang="en-US" sz="3600">
                <a:latin typeface="Times New Roman" panose="02020603050405020304" pitchFamily="18" charset="0"/>
                <a:cs typeface="Times New Roman" panose="02020603050405020304" pitchFamily="18" charset="0"/>
              </a:rPr>
            </a:br>
            <a:r>
              <a:rPr lang="en-US" sz="360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4) an ionic bond</a:t>
            </a:r>
          </a:p>
        </p:txBody>
      </p:sp>
    </p:spTree>
    <p:extLst>
      <p:ext uri="{BB962C8B-B14F-4D97-AF65-F5344CB8AC3E}">
        <p14:creationId xmlns:p14="http://schemas.microsoft.com/office/powerpoint/2010/main" val="14526876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6124754"/>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10 Which type of bond forms when electrons are equally shared</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between two atoms?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a polar covalent bond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(2) a nonpolar covalent bond </a:t>
            </a:r>
            <a:br>
              <a:rPr lang="en-US" sz="3600" dirty="0">
                <a:solidFill>
                  <a:srgbClr val="FF0000"/>
                </a:solidFill>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a hydrogen bond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an ionic bond</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Sharing electrons is covalent bonding.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Ionic bonding is the transfer of electrons.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Hydrogen bonds are intermolecular attractions.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Sharing equally is NONPOLAR.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Sharing unequally is polar.  </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14926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11 Which statement describes the changes in bonding and energy</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that occur when a molecule of iodine, I</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forms two separate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atoms of iodine?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A bond is formed as energy is absorbed.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A bond is formed as energy is released.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A bond is broken as energy is absorbed.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A bond is broken as energy is released.</a:t>
            </a:r>
          </a:p>
        </p:txBody>
      </p:sp>
    </p:spTree>
    <p:extLst>
      <p:ext uri="{BB962C8B-B14F-4D97-AF65-F5344CB8AC3E}">
        <p14:creationId xmlns:p14="http://schemas.microsoft.com/office/powerpoint/2010/main" val="21304082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538609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11 Which statement describes the changes in bonding and energy</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that occur when a molecule of iodine, I</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forms two separate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atoms of iodine?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A bond is formed as energy is absorbed.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A bond is formed as energy is released.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A bond is broken as energy is absorbed.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A bond is broken as energy is released.</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This is ALWAYS on the exam, when a bond forms, energy is released.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This is the OPPOSITE,  I</a:t>
            </a:r>
            <a:r>
              <a:rPr lang="en-US" sz="2800" baseline="-25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 → I + I     To break this bond, energy must be absorbed.  </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2050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12 The degree of polarity in the bond between a hydrogen atom</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and an oxygen atom in a molecule of water can be assessed</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using the difference in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densities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electronegativities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melting points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intermolecular forces</a:t>
            </a:r>
          </a:p>
        </p:txBody>
      </p:sp>
    </p:spTree>
    <p:extLst>
      <p:ext uri="{BB962C8B-B14F-4D97-AF65-F5344CB8AC3E}">
        <p14:creationId xmlns:p14="http://schemas.microsoft.com/office/powerpoint/2010/main" val="4174353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538609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12 The degree of polarity in the bond between a hydrogen atom</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and an oxygen atom in a molecule of water can be assessed</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using the difference in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densities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(2) electronegativities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melting points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intermolecular forces</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A difference in electronegativity values means a polar bond has formed.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The greater the difference, the more polar the bonds are.  </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88176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13 Which substance can not be broken down by a chemical</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change?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ammonia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ethanol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krypton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water</a:t>
            </a:r>
          </a:p>
        </p:txBody>
      </p:sp>
    </p:spTree>
    <p:extLst>
      <p:ext uri="{BB962C8B-B14F-4D97-AF65-F5344CB8AC3E}">
        <p14:creationId xmlns:p14="http://schemas.microsoft.com/office/powerpoint/2010/main" val="2523712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5447645"/>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13 Which substance can not be broken down by a chemical</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change?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ammonia     NH</a:t>
            </a:r>
            <a:r>
              <a:rPr lang="en-US" sz="3600" baseline="-25000" dirty="0">
                <a:latin typeface="Times New Roman" panose="02020603050405020304" pitchFamily="18" charset="0"/>
                <a:cs typeface="Times New Roman" panose="02020603050405020304" pitchFamily="18" charset="0"/>
              </a:rPr>
              <a:t>3     </a:t>
            </a:r>
            <a:r>
              <a:rPr lang="en-US" sz="3600" dirty="0">
                <a:latin typeface="Times New Roman" panose="02020603050405020304" pitchFamily="18" charset="0"/>
                <a:cs typeface="Times New Roman" panose="02020603050405020304" pitchFamily="18" charset="0"/>
              </a:rPr>
              <a:t>         on Table L</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ethanol        C</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5</a:t>
            </a:r>
            <a:r>
              <a:rPr lang="en-US" sz="3600" dirty="0">
                <a:latin typeface="Times New Roman" panose="02020603050405020304" pitchFamily="18" charset="0"/>
                <a:cs typeface="Times New Roman" panose="02020603050405020304" pitchFamily="18" charset="0"/>
              </a:rPr>
              <a:t>OH      on Table R</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(3) krypton       Kr                on Periodic Table</a:t>
            </a:r>
            <a:br>
              <a:rPr lang="en-US" sz="3600" dirty="0">
                <a:solidFill>
                  <a:srgbClr val="FF0000"/>
                </a:solidFill>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water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O             you knew this before you met me!</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Opposite of an earlier question, write out the formulas, watch out for small dogs!  The simplest substance is an element, which cannot be broken down into simpler substances.  The other three can.  </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9134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286232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14 Which sample of matter is a mixture?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CO</a:t>
            </a:r>
            <a:r>
              <a:rPr lang="en-US" sz="3600" baseline="-25000" dirty="0">
                <a:latin typeface="Times New Roman" panose="02020603050405020304" pitchFamily="18" charset="0"/>
                <a:cs typeface="Times New Roman" panose="02020603050405020304" pitchFamily="18" charset="0"/>
              </a:rPr>
              <a:t>2(G) </a:t>
            </a: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CCl</a:t>
            </a:r>
            <a:r>
              <a:rPr lang="en-US" sz="3600" baseline="-25000" dirty="0">
                <a:latin typeface="Times New Roman" panose="02020603050405020304" pitchFamily="18" charset="0"/>
                <a:cs typeface="Times New Roman" panose="02020603050405020304" pitchFamily="18" charset="0"/>
              </a:rPr>
              <a:t>4(L) </a:t>
            </a: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MgCl</a:t>
            </a:r>
            <a:r>
              <a:rPr lang="en-US" sz="3600" baseline="-25000" dirty="0">
                <a:latin typeface="Times New Roman" panose="02020603050405020304" pitchFamily="18" charset="0"/>
                <a:cs typeface="Times New Roman" panose="02020603050405020304" pitchFamily="18" charset="0"/>
              </a:rPr>
              <a:t>2(AQ) </a:t>
            </a: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Sn</a:t>
            </a:r>
            <a:r>
              <a:rPr lang="en-US" sz="3600" baseline="-25000" dirty="0">
                <a:latin typeface="Times New Roman" panose="02020603050405020304" pitchFamily="18" charset="0"/>
                <a:cs typeface="Times New Roman" panose="02020603050405020304" pitchFamily="18" charset="0"/>
              </a:rPr>
              <a:t>(s)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79184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594008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14 Which sample of matter is a mixture?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CO</a:t>
            </a:r>
            <a:r>
              <a:rPr lang="en-US" sz="3600" baseline="-25000" dirty="0">
                <a:latin typeface="Times New Roman" panose="02020603050405020304" pitchFamily="18" charset="0"/>
                <a:cs typeface="Times New Roman" panose="02020603050405020304" pitchFamily="18" charset="0"/>
              </a:rPr>
              <a:t>2(G) </a:t>
            </a: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CCl</a:t>
            </a:r>
            <a:r>
              <a:rPr lang="en-US" sz="3600" baseline="-25000" dirty="0">
                <a:latin typeface="Times New Roman" panose="02020603050405020304" pitchFamily="18" charset="0"/>
                <a:cs typeface="Times New Roman" panose="02020603050405020304" pitchFamily="18" charset="0"/>
              </a:rPr>
              <a:t>4(L) </a:t>
            </a: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(3) MgCl</a:t>
            </a:r>
            <a:r>
              <a:rPr lang="en-US" sz="3600" baseline="-25000" dirty="0">
                <a:solidFill>
                  <a:srgbClr val="FF0000"/>
                </a:solidFill>
                <a:latin typeface="Times New Roman" panose="02020603050405020304" pitchFamily="18" charset="0"/>
                <a:cs typeface="Times New Roman" panose="02020603050405020304" pitchFamily="18" charset="0"/>
              </a:rPr>
              <a:t>2(AQ) </a:t>
            </a:r>
            <a:r>
              <a:rPr lang="en-US" sz="3600" dirty="0">
                <a:solidFill>
                  <a:srgbClr val="FF0000"/>
                </a:solidFill>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Sn</a:t>
            </a:r>
            <a:r>
              <a:rPr lang="en-US" sz="3600" baseline="-25000" dirty="0">
                <a:latin typeface="Times New Roman" panose="02020603050405020304" pitchFamily="18" charset="0"/>
                <a:cs typeface="Times New Roman" panose="02020603050405020304" pitchFamily="18" charset="0"/>
              </a:rPr>
              <a:t>(s)</a:t>
            </a:r>
            <a:br>
              <a:rPr lang="en-US" sz="3600" baseline="-25000" dirty="0">
                <a:latin typeface="Times New Roman" panose="02020603050405020304" pitchFamily="18" charset="0"/>
                <a:cs typeface="Times New Roman" panose="02020603050405020304" pitchFamily="18" charset="0"/>
              </a:rPr>
            </a:br>
            <a:br>
              <a:rPr lang="en-US" sz="3600" baseline="-250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1 is a compound in the gas phase</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2 is a compound in the melted liquid phase</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3 is a compound is AQUEOUS which means dissolved into water (mixture)</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4 is an element in the solid phase</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The answer was in the PHASE SYMBOL here.  Every little thing matters, details!</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0128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5262979"/>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Which conclusion was developed as a result of the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gold foil experiment?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(1) Atoms are mostly empty space.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All atoms are hard, indivisible spheres.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Atoms have different volumes.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All atoms have the same volume.</a:t>
            </a:r>
          </a:p>
          <a:p>
            <a:endParaRPr lang="en-US" sz="3600" dirty="0">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Atoms are mostly empty space, that why almost all of the alpha particles went right through the gold atoms in the foil.  They do act like hard spheres, but they are not. Volume is kind of radius (or diameter) and all atoms have their own radii – table S.  </a:t>
            </a:r>
          </a:p>
        </p:txBody>
      </p:sp>
    </p:spTree>
    <p:extLst>
      <p:ext uri="{BB962C8B-B14F-4D97-AF65-F5344CB8AC3E}">
        <p14:creationId xmlns:p14="http://schemas.microsoft.com/office/powerpoint/2010/main" val="41282561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15 Which term is used to express the concentration of an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aqueous solution?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parts per million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heat of fusion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pressure at 0°C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volume at 0°C</a:t>
            </a:r>
          </a:p>
        </p:txBody>
      </p:sp>
    </p:spTree>
    <p:extLst>
      <p:ext uri="{BB962C8B-B14F-4D97-AF65-F5344CB8AC3E}">
        <p14:creationId xmlns:p14="http://schemas.microsoft.com/office/powerpoint/2010/main" val="37799881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5693866"/>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15 Which term is used to express the concentration of an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aqueous solution?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(1) parts per million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heat of fusion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pressure at 0°C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volume at 0°C</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Back page of reference tables in the middle is CONCENTRATION.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Usually, it is molarity but right in the box is also parts per million.  </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Put your finger in the box.  </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26606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16 The particles in which sample have the lowest average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kinetic energy?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50. g of sulfur at 273 K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40. g of aluminum at 298 K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30. g of sulfur at 303 K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20. g of aluminum at 323 K</a:t>
            </a:r>
          </a:p>
        </p:txBody>
      </p:sp>
    </p:spTree>
    <p:extLst>
      <p:ext uri="{BB962C8B-B14F-4D97-AF65-F5344CB8AC3E}">
        <p14:creationId xmlns:p14="http://schemas.microsoft.com/office/powerpoint/2010/main" val="9879554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581697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16 The particles in which sample have the lowest average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kinetic energy?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(1) 50. g of sulfur at 273 K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40. g of aluminum at 298 K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30. g of sulfur at 303 K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20. g of aluminum at 323 K</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Lowest average means the AMOUNT does not matter.  Average PER GRAM.  </a:t>
            </a:r>
          </a:p>
          <a:p>
            <a:r>
              <a:rPr lang="en-US" sz="2800" dirty="0">
                <a:solidFill>
                  <a:srgbClr val="FF0000"/>
                </a:solidFill>
                <a:latin typeface="Times New Roman" panose="02020603050405020304" pitchFamily="18" charset="0"/>
                <a:cs typeface="Times New Roman" panose="02020603050405020304" pitchFamily="18" charset="0"/>
              </a:rPr>
              <a:t>Lowest average means lowest temperature.  </a:t>
            </a:r>
          </a:p>
          <a:p>
            <a:endParaRPr lang="en-US" sz="2800" dirty="0">
              <a:solidFill>
                <a:srgbClr val="FF0000"/>
              </a:solidFill>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83351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286232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17 Which process represents a chemical change?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Iodine sublimes.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Water evaporates.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An ice cube melts.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A candle burns in air</a:t>
            </a:r>
          </a:p>
        </p:txBody>
      </p:sp>
    </p:spTree>
    <p:extLst>
      <p:ext uri="{BB962C8B-B14F-4D97-AF65-F5344CB8AC3E}">
        <p14:creationId xmlns:p14="http://schemas.microsoft.com/office/powerpoint/2010/main" val="13639067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4278094"/>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17 Which process represents a chemical change?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Iodine sublimes.    I</a:t>
            </a:r>
            <a:r>
              <a:rPr lang="en-US" sz="3600" baseline="-25000" dirty="0">
                <a:latin typeface="Times New Roman" panose="02020603050405020304" pitchFamily="18" charset="0"/>
                <a:cs typeface="Times New Roman" panose="02020603050405020304" pitchFamily="18" charset="0"/>
              </a:rPr>
              <a:t>2(S)</a:t>
            </a:r>
            <a:r>
              <a:rPr lang="en-US" sz="3600" dirty="0">
                <a:latin typeface="Times New Roman" panose="02020603050405020304" pitchFamily="18" charset="0"/>
                <a:cs typeface="Times New Roman" panose="02020603050405020304" pitchFamily="18" charset="0"/>
              </a:rPr>
              <a:t>  → I</a:t>
            </a:r>
            <a:r>
              <a:rPr lang="en-US" sz="3600" baseline="-25000" dirty="0">
                <a:latin typeface="Times New Roman" panose="02020603050405020304" pitchFamily="18" charset="0"/>
                <a:cs typeface="Times New Roman" panose="02020603050405020304" pitchFamily="18" charset="0"/>
              </a:rPr>
              <a:t>2(G)</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Water evaporates.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O</a:t>
            </a:r>
            <a:r>
              <a:rPr lang="en-US" sz="3600" baseline="-25000" dirty="0">
                <a:latin typeface="Times New Roman" panose="02020603050405020304" pitchFamily="18" charset="0"/>
                <a:cs typeface="Times New Roman" panose="02020603050405020304" pitchFamily="18" charset="0"/>
              </a:rPr>
              <a:t>(L)</a:t>
            </a:r>
            <a:r>
              <a:rPr lang="en-US" sz="3600" dirty="0">
                <a:latin typeface="Times New Roman" panose="02020603050405020304" pitchFamily="18" charset="0"/>
                <a:cs typeface="Times New Roman" panose="02020603050405020304" pitchFamily="18" charset="0"/>
              </a:rPr>
              <a:t> →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O</a:t>
            </a:r>
            <a:r>
              <a:rPr lang="en-US" sz="3600" baseline="-25000" dirty="0">
                <a:latin typeface="Times New Roman" panose="02020603050405020304" pitchFamily="18" charset="0"/>
                <a:cs typeface="Times New Roman" panose="02020603050405020304" pitchFamily="18" charset="0"/>
              </a:rPr>
              <a:t>(G)</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An ice cube melts.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O</a:t>
            </a:r>
            <a:r>
              <a:rPr lang="en-US" sz="3600" baseline="-25000" dirty="0">
                <a:latin typeface="Times New Roman" panose="02020603050405020304" pitchFamily="18" charset="0"/>
                <a:cs typeface="Times New Roman" panose="02020603050405020304" pitchFamily="18" charset="0"/>
              </a:rPr>
              <a:t>(S)</a:t>
            </a:r>
            <a:r>
              <a:rPr lang="en-US" sz="3600" dirty="0">
                <a:latin typeface="Times New Roman" panose="02020603050405020304" pitchFamily="18" charset="0"/>
                <a:cs typeface="Times New Roman" panose="02020603050405020304" pitchFamily="18" charset="0"/>
              </a:rPr>
              <a:t> →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O</a:t>
            </a:r>
            <a:r>
              <a:rPr lang="en-US" sz="3600" baseline="-25000" dirty="0">
                <a:latin typeface="Times New Roman" panose="02020603050405020304" pitchFamily="18" charset="0"/>
                <a:cs typeface="Times New Roman" panose="02020603050405020304" pitchFamily="18" charset="0"/>
              </a:rPr>
              <a:t>(L)</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(4) A candle burns in air   C</a:t>
            </a:r>
            <a:r>
              <a:rPr lang="en-US" sz="3600" baseline="-25000" dirty="0">
                <a:solidFill>
                  <a:srgbClr val="FF0000"/>
                </a:solidFill>
                <a:latin typeface="Times New Roman" panose="02020603050405020304" pitchFamily="18" charset="0"/>
                <a:cs typeface="Times New Roman" panose="02020603050405020304" pitchFamily="18" charset="0"/>
              </a:rPr>
              <a:t>20</a:t>
            </a:r>
            <a:r>
              <a:rPr lang="en-US" sz="3600" dirty="0">
                <a:solidFill>
                  <a:srgbClr val="FF0000"/>
                </a:solidFill>
                <a:latin typeface="Times New Roman" panose="02020603050405020304" pitchFamily="18" charset="0"/>
                <a:cs typeface="Times New Roman" panose="02020603050405020304" pitchFamily="18" charset="0"/>
              </a:rPr>
              <a:t>H</a:t>
            </a:r>
            <a:r>
              <a:rPr lang="en-US" sz="3600" baseline="-25000" dirty="0">
                <a:solidFill>
                  <a:srgbClr val="FF0000"/>
                </a:solidFill>
                <a:latin typeface="Times New Roman" panose="02020603050405020304" pitchFamily="18" charset="0"/>
                <a:cs typeface="Times New Roman" panose="02020603050405020304" pitchFamily="18" charset="0"/>
              </a:rPr>
              <a:t>40(S)</a:t>
            </a:r>
            <a:r>
              <a:rPr lang="en-US" sz="3600" dirty="0">
                <a:solidFill>
                  <a:srgbClr val="FF0000"/>
                </a:solidFill>
                <a:latin typeface="Times New Roman" panose="02020603050405020304" pitchFamily="18" charset="0"/>
                <a:cs typeface="Times New Roman" panose="02020603050405020304" pitchFamily="18" charset="0"/>
              </a:rPr>
              <a:t> + O</a:t>
            </a:r>
            <a:r>
              <a:rPr lang="en-US" sz="3600" baseline="-25000" dirty="0">
                <a:solidFill>
                  <a:srgbClr val="FF0000"/>
                </a:solidFill>
                <a:latin typeface="Times New Roman" panose="02020603050405020304" pitchFamily="18" charset="0"/>
                <a:cs typeface="Times New Roman" panose="02020603050405020304" pitchFamily="18" charset="0"/>
              </a:rPr>
              <a:t>2(G) </a:t>
            </a:r>
            <a:r>
              <a:rPr lang="en-US" sz="3600" dirty="0">
                <a:solidFill>
                  <a:srgbClr val="FF0000"/>
                </a:solidFill>
                <a:latin typeface="Times New Roman" panose="02020603050405020304" pitchFamily="18" charset="0"/>
                <a:cs typeface="Times New Roman" panose="02020603050405020304" pitchFamily="18" charset="0"/>
              </a:rPr>
              <a:t>  → CO</a:t>
            </a:r>
            <a:r>
              <a:rPr lang="en-US" sz="3600" baseline="-25000" dirty="0">
                <a:solidFill>
                  <a:srgbClr val="FF0000"/>
                </a:solidFill>
                <a:latin typeface="Times New Roman" panose="02020603050405020304" pitchFamily="18" charset="0"/>
                <a:cs typeface="Times New Roman" panose="02020603050405020304" pitchFamily="18" charset="0"/>
              </a:rPr>
              <a:t>2(G) </a:t>
            </a:r>
            <a:r>
              <a:rPr lang="en-US" sz="3600" dirty="0">
                <a:solidFill>
                  <a:srgbClr val="FF0000"/>
                </a:solidFill>
                <a:latin typeface="Times New Roman" panose="02020603050405020304" pitchFamily="18" charset="0"/>
                <a:cs typeface="Times New Roman" panose="02020603050405020304" pitchFamily="18" charset="0"/>
              </a:rPr>
              <a:t> + H</a:t>
            </a:r>
            <a:r>
              <a:rPr lang="en-US" sz="3600" baseline="-25000" dirty="0">
                <a:solidFill>
                  <a:srgbClr val="FF0000"/>
                </a:solidFill>
                <a:latin typeface="Times New Roman" panose="02020603050405020304" pitchFamily="18" charset="0"/>
                <a:cs typeface="Times New Roman" panose="02020603050405020304" pitchFamily="18" charset="0"/>
              </a:rPr>
              <a:t>2</a:t>
            </a:r>
            <a:r>
              <a:rPr lang="en-US" sz="3600" dirty="0">
                <a:solidFill>
                  <a:srgbClr val="FF0000"/>
                </a:solidFill>
                <a:latin typeface="Times New Roman" panose="02020603050405020304" pitchFamily="18" charset="0"/>
                <a:cs typeface="Times New Roman" panose="02020603050405020304" pitchFamily="18" charset="0"/>
              </a:rPr>
              <a:t>O</a:t>
            </a:r>
            <a:r>
              <a:rPr lang="en-US" sz="3600" baseline="-25000" dirty="0">
                <a:solidFill>
                  <a:srgbClr val="FF0000"/>
                </a:solidFill>
                <a:latin typeface="Times New Roman" panose="02020603050405020304" pitchFamily="18" charset="0"/>
                <a:cs typeface="Times New Roman" panose="02020603050405020304" pitchFamily="18" charset="0"/>
              </a:rPr>
              <a:t>(G)</a:t>
            </a:r>
            <a:br>
              <a:rPr lang="en-US" sz="3600" dirty="0">
                <a:solidFill>
                  <a:srgbClr val="FF0000"/>
                </a:solidFill>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Write out the symbols, new stuff must form, with new properties for</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a chemical change (reaction) to take place. </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05727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2862322"/>
          </a:xfrm>
          <a:prstGeom prst="rect">
            <a:avLst/>
          </a:prstGeom>
          <a:noFill/>
        </p:spPr>
        <p:txBody>
          <a:bodyPr wrap="square" rtlCol="0">
            <a:spAutoFit/>
          </a:bodyPr>
          <a:lstStyle/>
          <a:p>
            <a:r>
              <a:rPr lang="pt-BR" sz="3600" dirty="0">
                <a:latin typeface="Times New Roman" panose="02020603050405020304" pitchFamily="18" charset="0"/>
                <a:cs typeface="Times New Roman" panose="02020603050405020304" pitchFamily="18" charset="0"/>
              </a:rPr>
              <a:t>18 Which equation represents a physical equilibrium? </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(1) NaCl</a:t>
            </a:r>
            <a:r>
              <a:rPr lang="pt-BR" sz="3600" baseline="-25000" dirty="0">
                <a:latin typeface="Times New Roman" panose="02020603050405020304" pitchFamily="18" charset="0"/>
                <a:cs typeface="Times New Roman" panose="02020603050405020304" pitchFamily="18" charset="0"/>
              </a:rPr>
              <a:t>(s)</a:t>
            </a:r>
            <a:r>
              <a:rPr lang="pt-BR" sz="3600" dirty="0">
                <a:latin typeface="Times New Roman" panose="02020603050405020304" pitchFamily="18" charset="0"/>
                <a:cs typeface="Times New Roman" panose="02020603050405020304" pitchFamily="18" charset="0"/>
              </a:rPr>
              <a:t> →</a:t>
            </a:r>
            <a:r>
              <a:rPr lang="pt-BR" sz="3600" dirty="0">
                <a:latin typeface="Calibri" panose="020F0502020204030204" pitchFamily="34" charset="0"/>
                <a:cs typeface="Calibri" panose="020F0502020204030204" pitchFamily="34" charset="0"/>
              </a:rPr>
              <a:t> </a:t>
            </a:r>
            <a:r>
              <a:rPr lang="pt-BR" sz="3600" dirty="0">
                <a:latin typeface="Times New Roman" panose="02020603050405020304" pitchFamily="18" charset="0"/>
                <a:cs typeface="Times New Roman" panose="02020603050405020304" pitchFamily="18" charset="0"/>
              </a:rPr>
              <a:t>Na</a:t>
            </a:r>
            <a:r>
              <a:rPr lang="pt-BR" sz="3600" baseline="30000" dirty="0">
                <a:latin typeface="Times New Roman" panose="02020603050405020304" pitchFamily="18" charset="0"/>
                <a:cs typeface="Times New Roman" panose="02020603050405020304" pitchFamily="18" charset="0"/>
              </a:rPr>
              <a:t>+1</a:t>
            </a:r>
            <a:r>
              <a:rPr lang="pt-BR" sz="3600" baseline="-25000" dirty="0">
                <a:latin typeface="Times New Roman" panose="02020603050405020304" pitchFamily="18" charset="0"/>
                <a:cs typeface="Times New Roman" panose="02020603050405020304" pitchFamily="18" charset="0"/>
              </a:rPr>
              <a:t>(AQ)</a:t>
            </a:r>
            <a:r>
              <a:rPr lang="pt-BR" sz="3600" dirty="0">
                <a:latin typeface="Times New Roman" panose="02020603050405020304" pitchFamily="18" charset="0"/>
                <a:cs typeface="Times New Roman" panose="02020603050405020304" pitchFamily="18" charset="0"/>
              </a:rPr>
              <a:t> + Cl</a:t>
            </a:r>
            <a:r>
              <a:rPr lang="pt-BR" sz="3600" baseline="30000" dirty="0">
                <a:latin typeface="Times New Roman" panose="02020603050405020304" pitchFamily="18" charset="0"/>
                <a:cs typeface="Times New Roman" panose="02020603050405020304" pitchFamily="18" charset="0"/>
              </a:rPr>
              <a:t>-1</a:t>
            </a:r>
            <a:r>
              <a:rPr lang="pt-BR" sz="3600" baseline="-25000" dirty="0">
                <a:latin typeface="Times New Roman" panose="02020603050405020304" pitchFamily="18" charset="0"/>
                <a:cs typeface="Times New Roman" panose="02020603050405020304" pitchFamily="18" charset="0"/>
              </a:rPr>
              <a:t>(AQ) </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(2) 2SO</a:t>
            </a:r>
            <a:r>
              <a:rPr lang="pt-BR" sz="3600" baseline="-25000" dirty="0">
                <a:latin typeface="Times New Roman" panose="02020603050405020304" pitchFamily="18" charset="0"/>
                <a:cs typeface="Times New Roman" panose="02020603050405020304" pitchFamily="18" charset="0"/>
              </a:rPr>
              <a:t>2(G) </a:t>
            </a:r>
            <a:r>
              <a:rPr lang="pt-BR" sz="3600" dirty="0">
                <a:latin typeface="Times New Roman" panose="02020603050405020304" pitchFamily="18" charset="0"/>
                <a:cs typeface="Times New Roman" panose="02020603050405020304" pitchFamily="18" charset="0"/>
              </a:rPr>
              <a:t>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3600" dirty="0">
                <a:latin typeface="Times New Roman" panose="02020603050405020304" pitchFamily="18" charset="0"/>
                <a:cs typeface="Times New Roman" panose="02020603050405020304" pitchFamily="18" charset="0"/>
              </a:rPr>
              <a:t> O</a:t>
            </a:r>
            <a:r>
              <a:rPr lang="pt-BR" sz="3600" baseline="-25000" dirty="0">
                <a:latin typeface="Times New Roman" panose="02020603050405020304" pitchFamily="18" charset="0"/>
                <a:cs typeface="Times New Roman" panose="02020603050405020304" pitchFamily="18" charset="0"/>
              </a:rPr>
              <a:t>2(G)</a:t>
            </a:r>
            <a:r>
              <a:rPr lang="pt-BR" sz="3600" dirty="0">
                <a:latin typeface="Times New Roman" panose="02020603050405020304" pitchFamily="18" charset="0"/>
                <a:cs typeface="Times New Roman" panose="02020603050405020304" pitchFamily="18" charset="0"/>
              </a:rPr>
              <a:t> + 2SO</a:t>
            </a:r>
            <a:r>
              <a:rPr lang="pt-BR" sz="3600" baseline="-25000" dirty="0">
                <a:latin typeface="Times New Roman" panose="02020603050405020304" pitchFamily="18" charset="0"/>
                <a:cs typeface="Times New Roman" panose="02020603050405020304" pitchFamily="18" charset="0"/>
              </a:rPr>
              <a:t>3(G)</a:t>
            </a:r>
            <a:r>
              <a:rPr lang="pt-BR" sz="3600" dirty="0">
                <a:latin typeface="Times New Roman" panose="02020603050405020304" pitchFamily="18" charset="0"/>
                <a:cs typeface="Times New Roman" panose="02020603050405020304" pitchFamily="18" charset="0"/>
              </a:rPr>
              <a:t> </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(3) 3O</a:t>
            </a:r>
            <a:r>
              <a:rPr lang="pt-BR" sz="3600" baseline="-25000" dirty="0">
                <a:latin typeface="Times New Roman" panose="02020603050405020304" pitchFamily="18" charset="0"/>
                <a:cs typeface="Times New Roman" panose="02020603050405020304" pitchFamily="18" charset="0"/>
              </a:rPr>
              <a:t>2(G)</a:t>
            </a:r>
            <a:r>
              <a:rPr lang="pt-BR" sz="3600" dirty="0">
                <a:latin typeface="Times New Roman" panose="02020603050405020304" pitchFamily="18" charset="0"/>
                <a:cs typeface="Times New Roman" panose="02020603050405020304" pitchFamily="18" charset="0"/>
              </a:rPr>
              <a:t> → 2O</a:t>
            </a:r>
            <a:r>
              <a:rPr lang="pt-BR" sz="3600" baseline="-25000" dirty="0">
                <a:latin typeface="Times New Roman" panose="02020603050405020304" pitchFamily="18" charset="0"/>
                <a:cs typeface="Times New Roman" panose="02020603050405020304" pitchFamily="18" charset="0"/>
              </a:rPr>
              <a:t>3(G) </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(4) N</a:t>
            </a:r>
            <a:r>
              <a:rPr lang="pt-BR" sz="3600" baseline="-25000" dirty="0">
                <a:latin typeface="Times New Roman" panose="02020603050405020304" pitchFamily="18" charset="0"/>
                <a:cs typeface="Times New Roman" panose="02020603050405020304" pitchFamily="18" charset="0"/>
              </a:rPr>
              <a:t>2(L)</a:t>
            </a:r>
            <a:r>
              <a:rPr lang="pt-BR" sz="3600" dirty="0">
                <a:latin typeface="Times New Roman" panose="02020603050405020304" pitchFamily="18" charset="0"/>
                <a:cs typeface="Times New Roman" panose="02020603050405020304" pitchFamily="18" charset="0"/>
              </a:rPr>
              <a:t>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600" dirty="0">
                <a:latin typeface="Times New Roman" panose="02020603050405020304" pitchFamily="18" charset="0"/>
                <a:ea typeface="Calibri" panose="020F0502020204030204" pitchFamily="34" charset="0"/>
                <a:cs typeface="Times New Roman" panose="02020603050405020304" pitchFamily="18" charset="0"/>
              </a:rPr>
              <a:t>  </a:t>
            </a:r>
            <a:r>
              <a:rPr lang="pt-BR" sz="3600" dirty="0">
                <a:latin typeface="Times New Roman" panose="02020603050405020304" pitchFamily="18" charset="0"/>
                <a:cs typeface="Times New Roman" panose="02020603050405020304" pitchFamily="18" charset="0"/>
              </a:rPr>
              <a:t>N</a:t>
            </a:r>
            <a:r>
              <a:rPr lang="pt-BR" sz="3600" baseline="-25000" dirty="0">
                <a:latin typeface="Times New Roman" panose="02020603050405020304" pitchFamily="18" charset="0"/>
                <a:cs typeface="Times New Roman" panose="02020603050405020304" pitchFamily="18" charset="0"/>
              </a:rPr>
              <a:t>2(G)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70549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5078313"/>
          </a:xfrm>
          <a:prstGeom prst="rect">
            <a:avLst/>
          </a:prstGeom>
          <a:noFill/>
        </p:spPr>
        <p:txBody>
          <a:bodyPr wrap="square" rtlCol="0">
            <a:spAutoFit/>
          </a:bodyPr>
          <a:lstStyle/>
          <a:p>
            <a:r>
              <a:rPr lang="pt-BR" sz="3600" dirty="0">
                <a:latin typeface="Times New Roman" panose="02020603050405020304" pitchFamily="18" charset="0"/>
                <a:cs typeface="Times New Roman" panose="02020603050405020304" pitchFamily="18" charset="0"/>
              </a:rPr>
              <a:t>18 Which equation represents a physical equilibrium? </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(1) NaCl</a:t>
            </a:r>
            <a:r>
              <a:rPr lang="pt-BR" sz="3600" baseline="-25000" dirty="0">
                <a:latin typeface="Times New Roman" panose="02020603050405020304" pitchFamily="18" charset="0"/>
                <a:cs typeface="Times New Roman" panose="02020603050405020304" pitchFamily="18" charset="0"/>
              </a:rPr>
              <a:t>(s)</a:t>
            </a:r>
            <a:r>
              <a:rPr lang="pt-BR" sz="3600" dirty="0">
                <a:latin typeface="Times New Roman" panose="02020603050405020304" pitchFamily="18" charset="0"/>
                <a:cs typeface="Times New Roman" panose="02020603050405020304" pitchFamily="18" charset="0"/>
              </a:rPr>
              <a:t> →</a:t>
            </a:r>
            <a:r>
              <a:rPr lang="pt-BR" sz="3600" dirty="0">
                <a:latin typeface="Calibri" panose="020F0502020204030204" pitchFamily="34" charset="0"/>
                <a:cs typeface="Calibri" panose="020F0502020204030204" pitchFamily="34" charset="0"/>
              </a:rPr>
              <a:t> </a:t>
            </a:r>
            <a:r>
              <a:rPr lang="pt-BR" sz="3600" dirty="0">
                <a:latin typeface="Times New Roman" panose="02020603050405020304" pitchFamily="18" charset="0"/>
                <a:cs typeface="Times New Roman" panose="02020603050405020304" pitchFamily="18" charset="0"/>
              </a:rPr>
              <a:t>Na</a:t>
            </a:r>
            <a:r>
              <a:rPr lang="pt-BR" sz="3600" baseline="30000" dirty="0">
                <a:latin typeface="Times New Roman" panose="02020603050405020304" pitchFamily="18" charset="0"/>
                <a:cs typeface="Times New Roman" panose="02020603050405020304" pitchFamily="18" charset="0"/>
              </a:rPr>
              <a:t>+1</a:t>
            </a:r>
            <a:r>
              <a:rPr lang="pt-BR" sz="3600" baseline="-25000" dirty="0">
                <a:latin typeface="Times New Roman" panose="02020603050405020304" pitchFamily="18" charset="0"/>
                <a:cs typeface="Times New Roman" panose="02020603050405020304" pitchFamily="18" charset="0"/>
              </a:rPr>
              <a:t>(AQ)</a:t>
            </a:r>
            <a:r>
              <a:rPr lang="pt-BR" sz="3600" dirty="0">
                <a:latin typeface="Times New Roman" panose="02020603050405020304" pitchFamily="18" charset="0"/>
                <a:cs typeface="Times New Roman" panose="02020603050405020304" pitchFamily="18" charset="0"/>
              </a:rPr>
              <a:t> + Cl</a:t>
            </a:r>
            <a:r>
              <a:rPr lang="pt-BR" sz="3600" baseline="30000" dirty="0">
                <a:latin typeface="Times New Roman" panose="02020603050405020304" pitchFamily="18" charset="0"/>
                <a:cs typeface="Times New Roman" panose="02020603050405020304" pitchFamily="18" charset="0"/>
              </a:rPr>
              <a:t>-1</a:t>
            </a:r>
            <a:r>
              <a:rPr lang="pt-BR" sz="3600" baseline="-25000" dirty="0">
                <a:latin typeface="Times New Roman" panose="02020603050405020304" pitchFamily="18" charset="0"/>
                <a:cs typeface="Times New Roman" panose="02020603050405020304" pitchFamily="18" charset="0"/>
              </a:rPr>
              <a:t>(AQ) </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(2) 2SO</a:t>
            </a:r>
            <a:r>
              <a:rPr lang="pt-BR" sz="3600" baseline="-25000" dirty="0">
                <a:latin typeface="Times New Roman" panose="02020603050405020304" pitchFamily="18" charset="0"/>
                <a:cs typeface="Times New Roman" panose="02020603050405020304" pitchFamily="18" charset="0"/>
              </a:rPr>
              <a:t>2(G) </a:t>
            </a:r>
            <a:r>
              <a:rPr lang="pt-BR" sz="3600" dirty="0">
                <a:latin typeface="Times New Roman" panose="02020603050405020304" pitchFamily="18" charset="0"/>
                <a:cs typeface="Times New Roman" panose="02020603050405020304" pitchFamily="18" charset="0"/>
              </a:rPr>
              <a:t>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3600" dirty="0">
                <a:latin typeface="Times New Roman" panose="02020603050405020304" pitchFamily="18" charset="0"/>
                <a:cs typeface="Times New Roman" panose="02020603050405020304" pitchFamily="18" charset="0"/>
              </a:rPr>
              <a:t> O</a:t>
            </a:r>
            <a:r>
              <a:rPr lang="pt-BR" sz="3600" baseline="-25000" dirty="0">
                <a:latin typeface="Times New Roman" panose="02020603050405020304" pitchFamily="18" charset="0"/>
                <a:cs typeface="Times New Roman" panose="02020603050405020304" pitchFamily="18" charset="0"/>
              </a:rPr>
              <a:t>2(G)</a:t>
            </a:r>
            <a:r>
              <a:rPr lang="pt-BR" sz="3600" dirty="0">
                <a:latin typeface="Times New Roman" panose="02020603050405020304" pitchFamily="18" charset="0"/>
                <a:cs typeface="Times New Roman" panose="02020603050405020304" pitchFamily="18" charset="0"/>
              </a:rPr>
              <a:t> + 2SO</a:t>
            </a:r>
            <a:r>
              <a:rPr lang="pt-BR" sz="3600" baseline="-25000" dirty="0">
                <a:latin typeface="Times New Roman" panose="02020603050405020304" pitchFamily="18" charset="0"/>
                <a:cs typeface="Times New Roman" panose="02020603050405020304" pitchFamily="18" charset="0"/>
              </a:rPr>
              <a:t>3(G)</a:t>
            </a:r>
            <a:r>
              <a:rPr lang="pt-BR" sz="3600" dirty="0">
                <a:latin typeface="Times New Roman" panose="02020603050405020304" pitchFamily="18" charset="0"/>
                <a:cs typeface="Times New Roman" panose="02020603050405020304" pitchFamily="18" charset="0"/>
              </a:rPr>
              <a:t> </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(3) 3O</a:t>
            </a:r>
            <a:r>
              <a:rPr lang="pt-BR" sz="3600" baseline="-25000" dirty="0">
                <a:latin typeface="Times New Roman" panose="02020603050405020304" pitchFamily="18" charset="0"/>
                <a:cs typeface="Times New Roman" panose="02020603050405020304" pitchFamily="18" charset="0"/>
              </a:rPr>
              <a:t>2(G)</a:t>
            </a:r>
            <a:r>
              <a:rPr lang="pt-BR" sz="3600" dirty="0">
                <a:latin typeface="Times New Roman" panose="02020603050405020304" pitchFamily="18" charset="0"/>
                <a:cs typeface="Times New Roman" panose="02020603050405020304" pitchFamily="18" charset="0"/>
              </a:rPr>
              <a:t> → 2O</a:t>
            </a:r>
            <a:r>
              <a:rPr lang="pt-BR" sz="3600" baseline="-25000" dirty="0">
                <a:latin typeface="Times New Roman" panose="02020603050405020304" pitchFamily="18" charset="0"/>
                <a:cs typeface="Times New Roman" panose="02020603050405020304" pitchFamily="18" charset="0"/>
              </a:rPr>
              <a:t>3(G) </a:t>
            </a:r>
            <a:br>
              <a:rPr lang="pt-BR" sz="3600" dirty="0">
                <a:latin typeface="Times New Roman" panose="02020603050405020304" pitchFamily="18" charset="0"/>
                <a:cs typeface="Times New Roman" panose="02020603050405020304" pitchFamily="18" charset="0"/>
              </a:rPr>
            </a:br>
            <a:r>
              <a:rPr lang="pt-BR" sz="3600" dirty="0">
                <a:solidFill>
                  <a:srgbClr val="FF0000"/>
                </a:solidFill>
                <a:latin typeface="Times New Roman" panose="02020603050405020304" pitchFamily="18" charset="0"/>
                <a:cs typeface="Times New Roman" panose="02020603050405020304" pitchFamily="18" charset="0"/>
              </a:rPr>
              <a:t>(4) N</a:t>
            </a:r>
            <a:r>
              <a:rPr lang="pt-BR" sz="3600" baseline="-25000" dirty="0">
                <a:solidFill>
                  <a:srgbClr val="FF0000"/>
                </a:solidFill>
                <a:latin typeface="Times New Roman" panose="02020603050405020304" pitchFamily="18" charset="0"/>
                <a:cs typeface="Times New Roman" panose="02020603050405020304" pitchFamily="18" charset="0"/>
              </a:rPr>
              <a:t>2(L)</a:t>
            </a:r>
            <a:r>
              <a:rPr lang="pt-BR" sz="3600" dirty="0">
                <a:solidFill>
                  <a:srgbClr val="FF0000"/>
                </a:solidFill>
                <a:latin typeface="Times New Roman" panose="02020603050405020304" pitchFamily="18" charset="0"/>
                <a:cs typeface="Times New Roman" panose="02020603050405020304" pitchFamily="18" charset="0"/>
              </a:rPr>
              <a:t>  </a:t>
            </a:r>
            <a:r>
              <a:rPr lang="en-US" sz="3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36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pt-BR" sz="3600" dirty="0">
                <a:solidFill>
                  <a:srgbClr val="FF0000"/>
                </a:solidFill>
                <a:latin typeface="Times New Roman" panose="02020603050405020304" pitchFamily="18" charset="0"/>
                <a:cs typeface="Times New Roman" panose="02020603050405020304" pitchFamily="18" charset="0"/>
              </a:rPr>
              <a:t>N</a:t>
            </a:r>
            <a:r>
              <a:rPr lang="pt-BR" sz="3600" baseline="-25000" dirty="0">
                <a:solidFill>
                  <a:srgbClr val="FF0000"/>
                </a:solidFill>
                <a:latin typeface="Times New Roman" panose="02020603050405020304" pitchFamily="18" charset="0"/>
                <a:cs typeface="Times New Roman" panose="02020603050405020304" pitchFamily="18" charset="0"/>
              </a:rPr>
              <a:t>2(G) </a:t>
            </a:r>
            <a:br>
              <a:rPr lang="pt-BR" sz="3600" baseline="-25000" dirty="0">
                <a:solidFill>
                  <a:srgbClr val="FF0000"/>
                </a:solidFill>
                <a:latin typeface="Times New Roman" panose="02020603050405020304" pitchFamily="18" charset="0"/>
                <a:cs typeface="Times New Roman" panose="02020603050405020304" pitchFamily="18" charset="0"/>
              </a:rPr>
            </a:br>
            <a:br>
              <a:rPr lang="pt-BR" sz="3600" baseline="-25000" dirty="0">
                <a:solidFill>
                  <a:srgbClr val="FF0000"/>
                </a:solidFill>
                <a:latin typeface="Times New Roman" panose="02020603050405020304" pitchFamily="18" charset="0"/>
                <a:cs typeface="Times New Roman" panose="02020603050405020304" pitchFamily="18" charset="0"/>
              </a:rPr>
            </a:br>
            <a:r>
              <a:rPr lang="pt-BR" sz="2800" dirty="0">
                <a:solidFill>
                  <a:srgbClr val="FF0000"/>
                </a:solidFill>
                <a:latin typeface="Times New Roman" panose="02020603050405020304" pitchFamily="18" charset="0"/>
                <a:cs typeface="Times New Roman" panose="02020603050405020304" pitchFamily="18" charset="0"/>
              </a:rPr>
              <a:t>1 is solvation, not dynamic equilibrium.</a:t>
            </a:r>
            <a:br>
              <a:rPr lang="pt-BR" sz="2800" dirty="0">
                <a:solidFill>
                  <a:srgbClr val="FF0000"/>
                </a:solidFill>
                <a:latin typeface="Times New Roman" panose="02020603050405020304" pitchFamily="18" charset="0"/>
                <a:cs typeface="Times New Roman" panose="02020603050405020304" pitchFamily="18" charset="0"/>
              </a:rPr>
            </a:br>
            <a:r>
              <a:rPr lang="pt-BR" sz="2800" dirty="0">
                <a:solidFill>
                  <a:srgbClr val="FF0000"/>
                </a:solidFill>
                <a:latin typeface="Times New Roman" panose="02020603050405020304" pitchFamily="18" charset="0"/>
                <a:cs typeface="Times New Roman" panose="02020603050405020304" pitchFamily="18" charset="0"/>
              </a:rPr>
              <a:t>2 is an equilibrium, but it’s a chemical change in both directions.</a:t>
            </a:r>
            <a:br>
              <a:rPr lang="pt-BR" sz="2800" dirty="0">
                <a:solidFill>
                  <a:srgbClr val="FF0000"/>
                </a:solidFill>
                <a:latin typeface="Times New Roman" panose="02020603050405020304" pitchFamily="18" charset="0"/>
                <a:cs typeface="Times New Roman" panose="02020603050405020304" pitchFamily="18" charset="0"/>
              </a:rPr>
            </a:br>
            <a:r>
              <a:rPr lang="pt-BR" sz="2800" dirty="0">
                <a:solidFill>
                  <a:srgbClr val="FF0000"/>
                </a:solidFill>
                <a:latin typeface="Times New Roman" panose="02020603050405020304" pitchFamily="18" charset="0"/>
                <a:cs typeface="Times New Roman" panose="02020603050405020304" pitchFamily="18" charset="0"/>
              </a:rPr>
              <a:t>3 is not physically the same, this is oxygen and ozone in an equilibrium</a:t>
            </a:r>
          </a:p>
          <a:p>
            <a:r>
              <a:rPr lang="pt-BR" sz="2800" dirty="0">
                <a:solidFill>
                  <a:srgbClr val="FF0000"/>
                </a:solidFill>
                <a:latin typeface="Times New Roman" panose="02020603050405020304" pitchFamily="18" charset="0"/>
                <a:cs typeface="Times New Roman" panose="02020603050405020304" pitchFamily="18" charset="0"/>
              </a:rPr>
              <a:t>4 is just a physical or PHASE change</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8985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286232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19 Systems in nature tend to undergo changes toward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higher energy and higher entropy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higher energy and lower entropy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lower energy and higher entropy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lower energy and lower entropy</a:t>
            </a:r>
          </a:p>
        </p:txBody>
      </p:sp>
    </p:spTree>
    <p:extLst>
      <p:ext uri="{BB962C8B-B14F-4D97-AF65-F5344CB8AC3E}">
        <p14:creationId xmlns:p14="http://schemas.microsoft.com/office/powerpoint/2010/main" val="23893968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384720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19 Systems in nature tend to undergo changes toward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higher energy and higher entropy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higher energy and lower entropy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(3) lower energy and higher entropy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lower energy and lower entropy</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This is always on the regents exam, like a Led </a:t>
            </a:r>
            <a:r>
              <a:rPr lang="en-US" sz="2800" dirty="0" err="1">
                <a:solidFill>
                  <a:srgbClr val="FF0000"/>
                </a:solidFill>
                <a:latin typeface="Times New Roman" panose="02020603050405020304" pitchFamily="18" charset="0"/>
                <a:cs typeface="Times New Roman" panose="02020603050405020304" pitchFamily="18" charset="0"/>
              </a:rPr>
              <a:t>Zepplin</a:t>
            </a:r>
            <a:r>
              <a:rPr lang="en-US" sz="2800" dirty="0">
                <a:solidFill>
                  <a:srgbClr val="FF0000"/>
                </a:solidFill>
                <a:latin typeface="Times New Roman" panose="02020603050405020304" pitchFamily="18" charset="0"/>
                <a:cs typeface="Times New Roman" panose="02020603050405020304" pitchFamily="18" charset="0"/>
              </a:rPr>
              <a:t> song (Thank You).  </a:t>
            </a:r>
          </a:p>
        </p:txBody>
      </p:sp>
    </p:spTree>
    <p:extLst>
      <p:ext uri="{BB962C8B-B14F-4D97-AF65-F5344CB8AC3E}">
        <p14:creationId xmlns:p14="http://schemas.microsoft.com/office/powerpoint/2010/main" val="3142613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 Which two particles each have a mass approximately equal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to one atomic mass unit?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positron and proton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positron and electron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neutron and electron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neutron and proton</a:t>
            </a:r>
          </a:p>
        </p:txBody>
      </p:sp>
    </p:spTree>
    <p:extLst>
      <p:ext uri="{BB962C8B-B14F-4D97-AF65-F5344CB8AC3E}">
        <p14:creationId xmlns:p14="http://schemas.microsoft.com/office/powerpoint/2010/main" val="14603601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2862322"/>
          </a:xfrm>
          <a:prstGeom prst="rect">
            <a:avLst/>
          </a:prstGeom>
          <a:noFill/>
        </p:spPr>
        <p:txBody>
          <a:bodyPr wrap="square" rtlCol="0">
            <a:spAutoFit/>
          </a:bodyPr>
          <a:lstStyle/>
          <a:p>
            <a:r>
              <a:rPr lang="pt-BR" sz="3600" dirty="0">
                <a:latin typeface="Times New Roman" panose="02020603050405020304" pitchFamily="18" charset="0"/>
                <a:cs typeface="Times New Roman" panose="02020603050405020304" pitchFamily="18" charset="0"/>
              </a:rPr>
              <a:t>20 Which formula represents a hydrocarbon? </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(1) C</a:t>
            </a:r>
            <a:r>
              <a:rPr lang="pt-BR" sz="3600" baseline="-25000" dirty="0">
                <a:latin typeface="Times New Roman" panose="02020603050405020304" pitchFamily="18" charset="0"/>
                <a:cs typeface="Times New Roman" panose="02020603050405020304" pitchFamily="18" charset="0"/>
              </a:rPr>
              <a:t>2</a:t>
            </a:r>
            <a:r>
              <a:rPr lang="pt-BR" sz="3600" dirty="0">
                <a:latin typeface="Times New Roman" panose="02020603050405020304" pitchFamily="18" charset="0"/>
                <a:cs typeface="Times New Roman" panose="02020603050405020304" pitchFamily="18" charset="0"/>
              </a:rPr>
              <a:t>H</a:t>
            </a:r>
            <a:r>
              <a:rPr lang="pt-BR" sz="3600" baseline="-25000" dirty="0">
                <a:latin typeface="Times New Roman" panose="02020603050405020304" pitchFamily="18" charset="0"/>
                <a:cs typeface="Times New Roman" panose="02020603050405020304" pitchFamily="18" charset="0"/>
              </a:rPr>
              <a:t>6</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(2) C</a:t>
            </a:r>
            <a:r>
              <a:rPr lang="pt-BR" sz="3600" baseline="-25000" dirty="0">
                <a:latin typeface="Times New Roman" panose="02020603050405020304" pitchFamily="18" charset="0"/>
                <a:cs typeface="Times New Roman" panose="02020603050405020304" pitchFamily="18" charset="0"/>
              </a:rPr>
              <a:t>2</a:t>
            </a:r>
            <a:r>
              <a:rPr lang="pt-BR" sz="3600" dirty="0">
                <a:latin typeface="Times New Roman" panose="02020603050405020304" pitchFamily="18" charset="0"/>
                <a:cs typeface="Times New Roman" panose="02020603050405020304" pitchFamily="18" charset="0"/>
              </a:rPr>
              <a:t>H</a:t>
            </a:r>
            <a:r>
              <a:rPr lang="pt-BR" sz="3600" baseline="-25000" dirty="0">
                <a:latin typeface="Times New Roman" panose="02020603050405020304" pitchFamily="18" charset="0"/>
                <a:cs typeface="Times New Roman" panose="02020603050405020304" pitchFamily="18" charset="0"/>
              </a:rPr>
              <a:t>5</a:t>
            </a:r>
            <a:r>
              <a:rPr lang="pt-BR" sz="3600" dirty="0">
                <a:latin typeface="Times New Roman" panose="02020603050405020304" pitchFamily="18" charset="0"/>
                <a:cs typeface="Times New Roman" panose="02020603050405020304" pitchFamily="18" charset="0"/>
              </a:rPr>
              <a:t>OH</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(3) C</a:t>
            </a:r>
            <a:r>
              <a:rPr lang="pt-BR" sz="3600" baseline="-25000" dirty="0">
                <a:latin typeface="Times New Roman" panose="02020603050405020304" pitchFamily="18" charset="0"/>
                <a:cs typeface="Times New Roman" panose="02020603050405020304" pitchFamily="18" charset="0"/>
              </a:rPr>
              <a:t>2</a:t>
            </a:r>
            <a:r>
              <a:rPr lang="pt-BR" sz="3600" dirty="0">
                <a:latin typeface="Times New Roman" panose="02020603050405020304" pitchFamily="18" charset="0"/>
                <a:cs typeface="Times New Roman" panose="02020603050405020304" pitchFamily="18" charset="0"/>
              </a:rPr>
              <a:t>H</a:t>
            </a:r>
            <a:r>
              <a:rPr lang="pt-BR" sz="3600" baseline="-25000" dirty="0">
                <a:latin typeface="Times New Roman" panose="02020603050405020304" pitchFamily="18" charset="0"/>
                <a:cs typeface="Times New Roman" panose="02020603050405020304" pitchFamily="18" charset="0"/>
              </a:rPr>
              <a:t>5</a:t>
            </a:r>
            <a:r>
              <a:rPr lang="pt-BR" sz="3600" dirty="0">
                <a:latin typeface="Times New Roman" panose="02020603050405020304" pitchFamily="18" charset="0"/>
                <a:cs typeface="Times New Roman" panose="02020603050405020304" pitchFamily="18" charset="0"/>
              </a:rPr>
              <a:t>Cl</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(4) C</a:t>
            </a:r>
            <a:r>
              <a:rPr lang="pt-BR" sz="3600" baseline="-25000" dirty="0">
                <a:latin typeface="Times New Roman" panose="02020603050405020304" pitchFamily="18" charset="0"/>
                <a:cs typeface="Times New Roman" panose="02020603050405020304" pitchFamily="18" charset="0"/>
              </a:rPr>
              <a:t>2</a:t>
            </a:r>
            <a:r>
              <a:rPr lang="pt-BR" sz="3600" dirty="0">
                <a:latin typeface="Times New Roman" panose="02020603050405020304" pitchFamily="18" charset="0"/>
                <a:cs typeface="Times New Roman" panose="02020603050405020304" pitchFamily="18" charset="0"/>
              </a:rPr>
              <a:t>H</a:t>
            </a:r>
            <a:r>
              <a:rPr lang="pt-BR" sz="3600" baseline="-25000" dirty="0">
                <a:latin typeface="Times New Roman" panose="02020603050405020304" pitchFamily="18" charset="0"/>
                <a:cs typeface="Times New Roman" panose="02020603050405020304" pitchFamily="18" charset="0"/>
              </a:rPr>
              <a:t>6</a:t>
            </a:r>
            <a:r>
              <a:rPr lang="pt-BR" sz="3600" dirty="0">
                <a:latin typeface="Times New Roman" panose="02020603050405020304" pitchFamily="18" charset="0"/>
                <a:cs typeface="Times New Roman" panose="02020603050405020304" pitchFamily="18" charset="0"/>
              </a:rPr>
              <a:t>O</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6544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4708981"/>
          </a:xfrm>
          <a:prstGeom prst="rect">
            <a:avLst/>
          </a:prstGeom>
          <a:noFill/>
        </p:spPr>
        <p:txBody>
          <a:bodyPr wrap="square" rtlCol="0">
            <a:spAutoFit/>
          </a:bodyPr>
          <a:lstStyle/>
          <a:p>
            <a:r>
              <a:rPr lang="pt-BR" sz="3600" dirty="0">
                <a:latin typeface="Times New Roman" panose="02020603050405020304" pitchFamily="18" charset="0"/>
                <a:cs typeface="Times New Roman" panose="02020603050405020304" pitchFamily="18" charset="0"/>
              </a:rPr>
              <a:t>20 Which formula represents a hydrocarbon? </a:t>
            </a:r>
            <a:br>
              <a:rPr lang="pt-BR" sz="3600" dirty="0">
                <a:latin typeface="Times New Roman" panose="02020603050405020304" pitchFamily="18" charset="0"/>
                <a:cs typeface="Times New Roman" panose="02020603050405020304" pitchFamily="18" charset="0"/>
              </a:rPr>
            </a:br>
            <a:r>
              <a:rPr lang="pt-BR" sz="3600" dirty="0">
                <a:solidFill>
                  <a:srgbClr val="FF0000"/>
                </a:solidFill>
                <a:latin typeface="Times New Roman" panose="02020603050405020304" pitchFamily="18" charset="0"/>
                <a:cs typeface="Times New Roman" panose="02020603050405020304" pitchFamily="18" charset="0"/>
              </a:rPr>
              <a:t>(1) C</a:t>
            </a:r>
            <a:r>
              <a:rPr lang="pt-BR" sz="3600" baseline="-25000" dirty="0">
                <a:solidFill>
                  <a:srgbClr val="FF0000"/>
                </a:solidFill>
                <a:latin typeface="Times New Roman" panose="02020603050405020304" pitchFamily="18" charset="0"/>
                <a:cs typeface="Times New Roman" panose="02020603050405020304" pitchFamily="18" charset="0"/>
              </a:rPr>
              <a:t>2</a:t>
            </a:r>
            <a:r>
              <a:rPr lang="pt-BR" sz="3600" dirty="0">
                <a:solidFill>
                  <a:srgbClr val="FF0000"/>
                </a:solidFill>
                <a:latin typeface="Times New Roman" panose="02020603050405020304" pitchFamily="18" charset="0"/>
                <a:cs typeface="Times New Roman" panose="02020603050405020304" pitchFamily="18" charset="0"/>
              </a:rPr>
              <a:t>H</a:t>
            </a:r>
            <a:r>
              <a:rPr lang="pt-BR" sz="3600" baseline="-25000" dirty="0">
                <a:solidFill>
                  <a:srgbClr val="FF0000"/>
                </a:solidFill>
                <a:latin typeface="Times New Roman" panose="02020603050405020304" pitchFamily="18" charset="0"/>
                <a:cs typeface="Times New Roman" panose="02020603050405020304" pitchFamily="18" charset="0"/>
              </a:rPr>
              <a:t>6        </a:t>
            </a:r>
            <a:r>
              <a:rPr lang="pt-BR" sz="3600" dirty="0">
                <a:solidFill>
                  <a:srgbClr val="FF0000"/>
                </a:solidFill>
                <a:latin typeface="Times New Roman" panose="02020603050405020304" pitchFamily="18" charset="0"/>
                <a:cs typeface="Times New Roman" panose="02020603050405020304" pitchFamily="18" charset="0"/>
              </a:rPr>
              <a:t>     this is ONLY hydrogen and carbon (good) </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(2) C</a:t>
            </a:r>
            <a:r>
              <a:rPr lang="pt-BR" sz="3600" baseline="-25000" dirty="0">
                <a:latin typeface="Times New Roman" panose="02020603050405020304" pitchFamily="18" charset="0"/>
                <a:cs typeface="Times New Roman" panose="02020603050405020304" pitchFamily="18" charset="0"/>
              </a:rPr>
              <a:t>2</a:t>
            </a:r>
            <a:r>
              <a:rPr lang="pt-BR" sz="3600" dirty="0">
                <a:latin typeface="Times New Roman" panose="02020603050405020304" pitchFamily="18" charset="0"/>
                <a:cs typeface="Times New Roman" panose="02020603050405020304" pitchFamily="18" charset="0"/>
              </a:rPr>
              <a:t>H</a:t>
            </a:r>
            <a:r>
              <a:rPr lang="pt-BR" sz="3600" baseline="-25000" dirty="0">
                <a:latin typeface="Times New Roman" panose="02020603050405020304" pitchFamily="18" charset="0"/>
                <a:cs typeface="Times New Roman" panose="02020603050405020304" pitchFamily="18" charset="0"/>
              </a:rPr>
              <a:t>5</a:t>
            </a:r>
            <a:r>
              <a:rPr lang="pt-BR" sz="3600" dirty="0">
                <a:latin typeface="Times New Roman" panose="02020603050405020304" pitchFamily="18" charset="0"/>
                <a:cs typeface="Times New Roman" panose="02020603050405020304" pitchFamily="18" charset="0"/>
              </a:rPr>
              <a:t>OH    this has oxgyen (bad)</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(3) C</a:t>
            </a:r>
            <a:r>
              <a:rPr lang="pt-BR" sz="3600" baseline="-25000" dirty="0">
                <a:latin typeface="Times New Roman" panose="02020603050405020304" pitchFamily="18" charset="0"/>
                <a:cs typeface="Times New Roman" panose="02020603050405020304" pitchFamily="18" charset="0"/>
              </a:rPr>
              <a:t>2</a:t>
            </a:r>
            <a:r>
              <a:rPr lang="pt-BR" sz="3600" dirty="0">
                <a:latin typeface="Times New Roman" panose="02020603050405020304" pitchFamily="18" charset="0"/>
                <a:cs typeface="Times New Roman" panose="02020603050405020304" pitchFamily="18" charset="0"/>
              </a:rPr>
              <a:t>H</a:t>
            </a:r>
            <a:r>
              <a:rPr lang="pt-BR" sz="3600" baseline="-25000" dirty="0">
                <a:latin typeface="Times New Roman" panose="02020603050405020304" pitchFamily="18" charset="0"/>
                <a:cs typeface="Times New Roman" panose="02020603050405020304" pitchFamily="18" charset="0"/>
              </a:rPr>
              <a:t>5</a:t>
            </a:r>
            <a:r>
              <a:rPr lang="pt-BR" sz="3600" dirty="0">
                <a:latin typeface="Times New Roman" panose="02020603050405020304" pitchFamily="18" charset="0"/>
                <a:cs typeface="Times New Roman" panose="02020603050405020304" pitchFamily="18" charset="0"/>
              </a:rPr>
              <a:t>Cl      this has chlorine (also bad)</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(4) C</a:t>
            </a:r>
            <a:r>
              <a:rPr lang="pt-BR" sz="3600" baseline="-25000" dirty="0">
                <a:latin typeface="Times New Roman" panose="02020603050405020304" pitchFamily="18" charset="0"/>
                <a:cs typeface="Times New Roman" panose="02020603050405020304" pitchFamily="18" charset="0"/>
              </a:rPr>
              <a:t>2</a:t>
            </a:r>
            <a:r>
              <a:rPr lang="pt-BR" sz="3600" dirty="0">
                <a:latin typeface="Times New Roman" panose="02020603050405020304" pitchFamily="18" charset="0"/>
                <a:cs typeface="Times New Roman" panose="02020603050405020304" pitchFamily="18" charset="0"/>
              </a:rPr>
              <a:t>H</a:t>
            </a:r>
            <a:r>
              <a:rPr lang="pt-BR" sz="3600" baseline="-25000" dirty="0">
                <a:latin typeface="Times New Roman" panose="02020603050405020304" pitchFamily="18" charset="0"/>
                <a:cs typeface="Times New Roman" panose="02020603050405020304" pitchFamily="18" charset="0"/>
              </a:rPr>
              <a:t>6</a:t>
            </a:r>
            <a:r>
              <a:rPr lang="pt-BR" sz="3600" dirty="0">
                <a:latin typeface="Times New Roman" panose="02020603050405020304" pitchFamily="18" charset="0"/>
                <a:cs typeface="Times New Roman" panose="02020603050405020304" pitchFamily="18" charset="0"/>
              </a:rPr>
              <a:t>O       this has oxygen (bad)  </a:t>
            </a:r>
            <a:br>
              <a:rPr lang="pt-BR" sz="3600" dirty="0">
                <a:latin typeface="Times New Roman" panose="02020603050405020304" pitchFamily="18" charset="0"/>
                <a:cs typeface="Times New Roman" panose="02020603050405020304" pitchFamily="18" charset="0"/>
              </a:rPr>
            </a:br>
            <a:endParaRPr lang="pt-BR" sz="3600" dirty="0">
              <a:latin typeface="Times New Roman" panose="02020603050405020304" pitchFamily="18" charset="0"/>
              <a:cs typeface="Times New Roman" panose="02020603050405020304" pitchFamily="18" charset="0"/>
            </a:endParaRPr>
          </a:p>
          <a:p>
            <a:r>
              <a:rPr lang="pt-BR" sz="2800" dirty="0">
                <a:solidFill>
                  <a:srgbClr val="FF0000"/>
                </a:solidFill>
                <a:latin typeface="Times New Roman" panose="02020603050405020304" pitchFamily="18" charset="0"/>
                <a:cs typeface="Times New Roman" panose="02020603050405020304" pitchFamily="18" charset="0"/>
              </a:rPr>
              <a:t>Table Q shows the three kinds of hydrocarbons (alkanes, alkenes, and alkynes).  </a:t>
            </a:r>
            <a:br>
              <a:rPr lang="pt-BR" sz="2800" dirty="0">
                <a:solidFill>
                  <a:srgbClr val="FF0000"/>
                </a:solidFill>
                <a:latin typeface="Times New Roman" panose="02020603050405020304" pitchFamily="18" charset="0"/>
                <a:cs typeface="Times New Roman" panose="02020603050405020304" pitchFamily="18" charset="0"/>
              </a:rPr>
            </a:br>
            <a:r>
              <a:rPr lang="pt-BR" sz="2800" dirty="0">
                <a:solidFill>
                  <a:srgbClr val="FF0000"/>
                </a:solidFill>
                <a:latin typeface="Times New Roman" panose="02020603050405020304" pitchFamily="18" charset="0"/>
                <a:cs typeface="Times New Roman" panose="02020603050405020304" pitchFamily="18" charset="0"/>
              </a:rPr>
              <a:t>All are made up of ONLY hydrogen and carbon atoms, hence the name </a:t>
            </a:r>
            <a:br>
              <a:rPr lang="pt-BR" sz="2800" dirty="0">
                <a:solidFill>
                  <a:srgbClr val="FF0000"/>
                </a:solidFill>
                <a:latin typeface="Times New Roman" panose="02020603050405020304" pitchFamily="18" charset="0"/>
                <a:cs typeface="Times New Roman" panose="02020603050405020304" pitchFamily="18" charset="0"/>
              </a:rPr>
            </a:br>
            <a:r>
              <a:rPr lang="pt-BR" sz="2800" dirty="0">
                <a:solidFill>
                  <a:srgbClr val="FF0000"/>
                </a:solidFill>
                <a:latin typeface="Times New Roman" panose="02020603050405020304" pitchFamily="18" charset="0"/>
                <a:cs typeface="Times New Roman" panose="02020603050405020304" pitchFamily="18" charset="0"/>
              </a:rPr>
              <a:t>and hence my use of the word “hence”!</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98355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21 Which statement describes the bonding in an alkyne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molecule?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There is at least one carbon-to-carbon double bond.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There is at least one carbon-to-carbon triple bond.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There is at least one carbon-to-oxygen single bond.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There is at least one carbon-to-oxygen double bond.</a:t>
            </a:r>
          </a:p>
        </p:txBody>
      </p:sp>
    </p:spTree>
    <p:extLst>
      <p:ext uri="{BB962C8B-B14F-4D97-AF65-F5344CB8AC3E}">
        <p14:creationId xmlns:p14="http://schemas.microsoft.com/office/powerpoint/2010/main" val="32594770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483209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21 Which statement describes the bonding in an alkyne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molecule?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There is at least one carbon-to-carbon double bond.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(2) There is at least one carbon-to-carbon triple bond.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There is at least one carbon-to-oxygen single bond.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There is at least one carbon-to-oxygen double bond.</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Table Q tells you that alkynes have only one triple bond in high school chem,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but may have more than one in college and IRL.  </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94039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22 Which compound has a functional group that contains two</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oxygen atoms?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1-propanamine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2-chloropropane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methyl propanoate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methyl ethyl ether</a:t>
            </a:r>
          </a:p>
        </p:txBody>
      </p:sp>
    </p:spTree>
    <p:extLst>
      <p:ext uri="{BB962C8B-B14F-4D97-AF65-F5344CB8AC3E}">
        <p14:creationId xmlns:p14="http://schemas.microsoft.com/office/powerpoint/2010/main" val="25317775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6124754"/>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22 Which compound has a functional group that contains two</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oxygen atoms?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1-propanamine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2-chloropropane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(3) methyl propanoate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methyl ethyl ether</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Table R has a column called FUNCTIONAL GROUPS.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1 has NO oxygen atoms</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2 has NO oxygen atoms</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3 is the answer with a “COO” functional group</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4 has ONE oxygen atom</a:t>
            </a:r>
          </a:p>
        </p:txBody>
      </p:sp>
    </p:spTree>
    <p:extLst>
      <p:ext uri="{BB962C8B-B14F-4D97-AF65-F5344CB8AC3E}">
        <p14:creationId xmlns:p14="http://schemas.microsoft.com/office/powerpoint/2010/main" val="11036771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286232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23 Which term identifies a type of organic reaction?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deposition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distillation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polymerization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vaporization</a:t>
            </a:r>
          </a:p>
        </p:txBody>
      </p:sp>
    </p:spTree>
    <p:extLst>
      <p:ext uri="{BB962C8B-B14F-4D97-AF65-F5344CB8AC3E}">
        <p14:creationId xmlns:p14="http://schemas.microsoft.com/office/powerpoint/2010/main" val="17701336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5693866"/>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23 Which term identifies a type of organic reaction?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deposition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distillation</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(3) polymerization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vaporization</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Deposition is the phase change from gas to solid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Distillation is boiling apart 2 or more substances by different BP’s.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Polymerization is the organic reaction to make plastics.</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Vaporization is the phase change liquid to gas.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93787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286232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24 In an electrochemical cell, oxidation occurs at the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anode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cathode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salt bridge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switch</a:t>
            </a:r>
          </a:p>
        </p:txBody>
      </p:sp>
    </p:spTree>
    <p:extLst>
      <p:ext uri="{BB962C8B-B14F-4D97-AF65-F5344CB8AC3E}">
        <p14:creationId xmlns:p14="http://schemas.microsoft.com/office/powerpoint/2010/main" val="22227929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6001643"/>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24 In an electrochemical cell, oxidation occurs at the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(1) anode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cathode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salt bridge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switch</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LEO the Lion goes GER…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Loss of electrons is oxidation.  Gain of electrons is reduction.</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Leo is a RED CAT, which reminds you that reduction happens at the cathode.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The opposite of reduction is oxidation; which has to happen at the “other” electrode, called the ANODE.  </a:t>
            </a:r>
          </a:p>
        </p:txBody>
      </p:sp>
    </p:spTree>
    <p:extLst>
      <p:ext uri="{BB962C8B-B14F-4D97-AF65-F5344CB8AC3E}">
        <p14:creationId xmlns:p14="http://schemas.microsoft.com/office/powerpoint/2010/main" val="3132043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5693866"/>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 Which two particles each have a mass approximately equal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to one atomic mass unit?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positron and proton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positron and electron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neutron and electron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(4) neutron and proton</a:t>
            </a:r>
          </a:p>
          <a:p>
            <a:endParaRPr lang="en-US" sz="36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Neutrons have mass (in high school) of 1 AMU.  Protons also have the mass of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1 AMU.  Electrons have NO MASS in high school. Positrons are in nuclear chem, they are odd radioactive particles that are like “positive electrons” also with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no mass.  </a:t>
            </a:r>
          </a:p>
        </p:txBody>
      </p:sp>
    </p:spTree>
    <p:extLst>
      <p:ext uri="{BB962C8B-B14F-4D97-AF65-F5344CB8AC3E}">
        <p14:creationId xmlns:p14="http://schemas.microsoft.com/office/powerpoint/2010/main" val="13735934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25 Which energy conversion occurs in an operating electrolytic</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cell?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chemical energy to electrical energy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electrical energy to chemical energy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nuclear energy to electrical energy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electrical energy to nuclear energy</a:t>
            </a:r>
          </a:p>
        </p:txBody>
      </p:sp>
    </p:spTree>
    <p:extLst>
      <p:ext uri="{BB962C8B-B14F-4D97-AF65-F5344CB8AC3E}">
        <p14:creationId xmlns:p14="http://schemas.microsoft.com/office/powerpoint/2010/main" val="40142504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4955203"/>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25 Which energy conversion occurs in an operating electrolytic</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cell?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chemical energy to electrical energy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(2) electrical energy to chemical energy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nuclear energy to electrical energy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electrical energy to nuclear energy</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Batteries are voltaic cells; they convert chemical energy into electrical.   </a:t>
            </a:r>
          </a:p>
          <a:p>
            <a:r>
              <a:rPr lang="en-US" sz="2800" dirty="0">
                <a:solidFill>
                  <a:srgbClr val="FF0000"/>
                </a:solidFill>
                <a:latin typeface="Times New Roman" panose="02020603050405020304" pitchFamily="18" charset="0"/>
                <a:cs typeface="Times New Roman" panose="02020603050405020304" pitchFamily="18" charset="0"/>
              </a:rPr>
              <a:t>Electrolytic cells require electricity to “force” chemistry to happen.  </a:t>
            </a:r>
          </a:p>
        </p:txBody>
      </p:sp>
    </p:spTree>
    <p:extLst>
      <p:ext uri="{BB962C8B-B14F-4D97-AF65-F5344CB8AC3E}">
        <p14:creationId xmlns:p14="http://schemas.microsoft.com/office/powerpoint/2010/main" val="37789733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286232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26 One acid-base theory states that a base is an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H</a:t>
            </a:r>
            <a:r>
              <a:rPr lang="en-US" sz="3600" baseline="30000"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donor</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H</a:t>
            </a:r>
            <a:r>
              <a:rPr lang="en-US" sz="3600" baseline="30000"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acceptor</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H</a:t>
            </a:r>
            <a:r>
              <a:rPr lang="en-US" sz="3600" baseline="30000"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donor</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H</a:t>
            </a:r>
            <a:r>
              <a:rPr lang="en-US" sz="3600" baseline="30000"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acceptor</a:t>
            </a:r>
          </a:p>
        </p:txBody>
      </p:sp>
    </p:spTree>
    <p:extLst>
      <p:ext uri="{BB962C8B-B14F-4D97-AF65-F5344CB8AC3E}">
        <p14:creationId xmlns:p14="http://schemas.microsoft.com/office/powerpoint/2010/main" val="17798315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470898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26 One acid-base theory states that a base is an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H</a:t>
            </a:r>
            <a:r>
              <a:rPr lang="en-US" sz="3600" baseline="30000"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donor</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H</a:t>
            </a:r>
            <a:r>
              <a:rPr lang="en-US" sz="3600" baseline="30000"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acceptor</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H</a:t>
            </a:r>
            <a:r>
              <a:rPr lang="en-US" sz="3600" baseline="30000"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donor</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(4) H</a:t>
            </a:r>
            <a:r>
              <a:rPr lang="en-US" sz="3600" baseline="30000" dirty="0">
                <a:solidFill>
                  <a:srgbClr val="FF0000"/>
                </a:solidFill>
                <a:latin typeface="Times New Roman" panose="02020603050405020304" pitchFamily="18" charset="0"/>
                <a:cs typeface="Times New Roman" panose="02020603050405020304" pitchFamily="18" charset="0"/>
              </a:rPr>
              <a:t>+  </a:t>
            </a:r>
            <a:r>
              <a:rPr lang="en-US" sz="3600" dirty="0">
                <a:solidFill>
                  <a:srgbClr val="FF0000"/>
                </a:solidFill>
                <a:latin typeface="Times New Roman" panose="02020603050405020304" pitchFamily="18" charset="0"/>
                <a:cs typeface="Times New Roman" panose="02020603050405020304" pitchFamily="18" charset="0"/>
              </a:rPr>
              <a:t>acceptor</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We will learn this, it’s always on the regents exam, and I truly can’t stand it.  Bases, like AMMONIA form into AMMONIUM IONS by accepting a H</a:t>
            </a:r>
            <a:r>
              <a:rPr lang="en-US" sz="2800" baseline="30000" dirty="0">
                <a:solidFill>
                  <a:srgbClr val="FF0000"/>
                </a:solidFill>
                <a:latin typeface="Times New Roman" panose="02020603050405020304" pitchFamily="18" charset="0"/>
                <a:cs typeface="Times New Roman" panose="02020603050405020304" pitchFamily="18" charset="0"/>
              </a:rPr>
              <a:t>+1 </a:t>
            </a:r>
            <a:r>
              <a:rPr lang="en-US" sz="2800" dirty="0">
                <a:solidFill>
                  <a:srgbClr val="FF0000"/>
                </a:solidFill>
                <a:latin typeface="Times New Roman" panose="02020603050405020304" pitchFamily="18" charset="0"/>
                <a:cs typeface="Times New Roman" panose="02020603050405020304" pitchFamily="18" charset="0"/>
              </a:rPr>
              <a:t>cation.  The theory is stupid in high school chem too, it’s really just for ammonia.  </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97705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27 The acidity or alkalinity of a solution can be measured by its</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pH value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electronegativity value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boiling point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freezing point</a:t>
            </a:r>
          </a:p>
        </p:txBody>
      </p:sp>
    </p:spTree>
    <p:extLst>
      <p:ext uri="{BB962C8B-B14F-4D97-AF65-F5344CB8AC3E}">
        <p14:creationId xmlns:p14="http://schemas.microsoft.com/office/powerpoint/2010/main" val="19767894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4524315"/>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27 The acidity or alkalinity of a solution can be measured by its</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(1) pH value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electronegativity value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boiling point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freezing point</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How acidic, or how basic a solution is can be measured by </a:t>
            </a:r>
            <a:r>
              <a:rPr lang="en-US" sz="2800" dirty="0" err="1">
                <a:solidFill>
                  <a:srgbClr val="FF0000"/>
                </a:solidFill>
                <a:latin typeface="Times New Roman" panose="02020603050405020304" pitchFamily="18" charset="0"/>
                <a:cs typeface="Times New Roman" panose="02020603050405020304" pitchFamily="18" charset="0"/>
              </a:rPr>
              <a:t>pH.</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056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28 When the nucleus of an atom of neon-19 decays,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which particle is emitted? </a:t>
            </a:r>
            <a:br>
              <a:rPr lang="en-US" sz="3600" dirty="0"/>
            </a:br>
            <a:br>
              <a:rPr lang="en-US" sz="3600" dirty="0"/>
            </a:br>
            <a:br>
              <a:rPr lang="en-US" sz="3600" dirty="0"/>
            </a:br>
            <a:br>
              <a:rPr lang="en-US" sz="3600" dirty="0"/>
            </a:br>
            <a:endParaRPr lang="en-US" sz="3600" dirty="0"/>
          </a:p>
        </p:txBody>
      </p:sp>
      <p:graphicFrame>
        <p:nvGraphicFramePr>
          <p:cNvPr id="3" name="Table 3">
            <a:extLst>
              <a:ext uri="{FF2B5EF4-FFF2-40B4-BE49-F238E27FC236}">
                <a16:creationId xmlns:a16="http://schemas.microsoft.com/office/drawing/2014/main" id="{1A998141-F800-88C9-4710-58C2D47DD795}"/>
              </a:ext>
            </a:extLst>
          </p:cNvPr>
          <p:cNvGraphicFramePr>
            <a:graphicFrameLocks noGrp="1"/>
          </p:cNvGraphicFramePr>
          <p:nvPr>
            <p:extLst>
              <p:ext uri="{D42A27DB-BD31-4B8C-83A1-F6EECF244321}">
                <p14:modId xmlns:p14="http://schemas.microsoft.com/office/powerpoint/2010/main" val="1774402939"/>
              </p:ext>
            </p:extLst>
          </p:nvPr>
        </p:nvGraphicFramePr>
        <p:xfrm>
          <a:off x="732010" y="1578981"/>
          <a:ext cx="5911160" cy="3290472"/>
        </p:xfrm>
        <a:graphic>
          <a:graphicData uri="http://schemas.openxmlformats.org/drawingml/2006/table">
            <a:tbl>
              <a:tblPr firstRow="1" bandRow="1">
                <a:tableStyleId>{5C22544A-7EE6-4342-B048-85BDC9FD1C3A}</a:tableStyleId>
              </a:tblPr>
              <a:tblGrid>
                <a:gridCol w="1548482">
                  <a:extLst>
                    <a:ext uri="{9D8B030D-6E8A-4147-A177-3AD203B41FA5}">
                      <a16:colId xmlns:a16="http://schemas.microsoft.com/office/drawing/2014/main" val="4269196557"/>
                    </a:ext>
                  </a:extLst>
                </a:gridCol>
                <a:gridCol w="859315">
                  <a:extLst>
                    <a:ext uri="{9D8B030D-6E8A-4147-A177-3AD203B41FA5}">
                      <a16:colId xmlns:a16="http://schemas.microsoft.com/office/drawing/2014/main" val="2940701868"/>
                    </a:ext>
                  </a:extLst>
                </a:gridCol>
                <a:gridCol w="3503363">
                  <a:extLst>
                    <a:ext uri="{9D8B030D-6E8A-4147-A177-3AD203B41FA5}">
                      <a16:colId xmlns:a16="http://schemas.microsoft.com/office/drawing/2014/main" val="909776291"/>
                    </a:ext>
                  </a:extLst>
                </a:gridCol>
              </a:tblGrid>
              <a:tr h="822618">
                <a:tc>
                  <a:txBody>
                    <a:bodyPr/>
                    <a:lstStyle/>
                    <a:p>
                      <a:pPr algn="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4</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He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0330264"/>
                  </a:ext>
                </a:extLst>
              </a:tr>
              <a:tr h="822618">
                <a:tc>
                  <a:txBody>
                    <a:bodyPr/>
                    <a:lstStyle/>
                    <a:p>
                      <a:pPr algn="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0</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36805729"/>
                  </a:ext>
                </a:extLst>
              </a:tr>
              <a:tr h="822618">
                <a:tc>
                  <a:txBody>
                    <a:bodyPr/>
                    <a:lstStyle/>
                    <a:p>
                      <a:pPr algn="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1</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2488494"/>
                  </a:ext>
                </a:extLst>
              </a:tr>
              <a:tr h="822618">
                <a:tc>
                  <a:txBody>
                    <a:bodyPr/>
                    <a:lstStyle/>
                    <a:p>
                      <a:pPr algn="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0</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78141038"/>
                  </a:ext>
                </a:extLst>
              </a:tr>
            </a:tbl>
          </a:graphicData>
        </a:graphic>
      </p:graphicFrame>
    </p:spTree>
    <p:extLst>
      <p:ext uri="{BB962C8B-B14F-4D97-AF65-F5344CB8AC3E}">
        <p14:creationId xmlns:p14="http://schemas.microsoft.com/office/powerpoint/2010/main" val="10168239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674030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28 When the nucleus of an atom of neon-19 decays,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which particle is emitted?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Look at table N for Ne-19.  It’s decay mode, what it “spits out” is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the positron particle  (you might need table O also)  </a:t>
            </a:r>
            <a:endParaRPr lang="en-US" sz="2800" dirty="0">
              <a:solidFill>
                <a:srgbClr val="FF0000"/>
              </a:solidFill>
            </a:endParaRPr>
          </a:p>
        </p:txBody>
      </p:sp>
      <p:graphicFrame>
        <p:nvGraphicFramePr>
          <p:cNvPr id="3" name="Table 3">
            <a:extLst>
              <a:ext uri="{FF2B5EF4-FFF2-40B4-BE49-F238E27FC236}">
                <a16:creationId xmlns:a16="http://schemas.microsoft.com/office/drawing/2014/main" id="{1A998141-F800-88C9-4710-58C2D47DD795}"/>
              </a:ext>
            </a:extLst>
          </p:cNvPr>
          <p:cNvGraphicFramePr>
            <a:graphicFrameLocks noGrp="1"/>
          </p:cNvGraphicFramePr>
          <p:nvPr>
            <p:extLst>
              <p:ext uri="{D42A27DB-BD31-4B8C-83A1-F6EECF244321}">
                <p14:modId xmlns:p14="http://schemas.microsoft.com/office/powerpoint/2010/main" val="1435889734"/>
              </p:ext>
            </p:extLst>
          </p:nvPr>
        </p:nvGraphicFramePr>
        <p:xfrm>
          <a:off x="732010" y="1578981"/>
          <a:ext cx="5911160" cy="3290472"/>
        </p:xfrm>
        <a:graphic>
          <a:graphicData uri="http://schemas.openxmlformats.org/drawingml/2006/table">
            <a:tbl>
              <a:tblPr firstRow="1" bandRow="1">
                <a:tableStyleId>{5C22544A-7EE6-4342-B048-85BDC9FD1C3A}</a:tableStyleId>
              </a:tblPr>
              <a:tblGrid>
                <a:gridCol w="1548482">
                  <a:extLst>
                    <a:ext uri="{9D8B030D-6E8A-4147-A177-3AD203B41FA5}">
                      <a16:colId xmlns:a16="http://schemas.microsoft.com/office/drawing/2014/main" val="4269196557"/>
                    </a:ext>
                  </a:extLst>
                </a:gridCol>
                <a:gridCol w="859315">
                  <a:extLst>
                    <a:ext uri="{9D8B030D-6E8A-4147-A177-3AD203B41FA5}">
                      <a16:colId xmlns:a16="http://schemas.microsoft.com/office/drawing/2014/main" val="2940701868"/>
                    </a:ext>
                  </a:extLst>
                </a:gridCol>
                <a:gridCol w="3503363">
                  <a:extLst>
                    <a:ext uri="{9D8B030D-6E8A-4147-A177-3AD203B41FA5}">
                      <a16:colId xmlns:a16="http://schemas.microsoft.com/office/drawing/2014/main" val="909776291"/>
                    </a:ext>
                  </a:extLst>
                </a:gridCol>
              </a:tblGrid>
              <a:tr h="822618">
                <a:tc>
                  <a:txBody>
                    <a:bodyPr/>
                    <a:lstStyle/>
                    <a:p>
                      <a:pPr algn="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4</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He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0330264"/>
                  </a:ext>
                </a:extLst>
              </a:tr>
              <a:tr h="822618">
                <a:tc>
                  <a:txBody>
                    <a:bodyPr/>
                    <a:lstStyle/>
                    <a:p>
                      <a:pPr algn="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0</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36805729"/>
                  </a:ext>
                </a:extLst>
              </a:tr>
              <a:tr h="822618">
                <a:tc>
                  <a:txBody>
                    <a:bodyPr/>
                    <a:lstStyle/>
                    <a:p>
                      <a:pPr algn="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(3)</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1</a:t>
                      </a:r>
                      <a:b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2488494"/>
                  </a:ext>
                </a:extLst>
              </a:tr>
              <a:tr h="822618">
                <a:tc>
                  <a:txBody>
                    <a:bodyPr/>
                    <a:lstStyle/>
                    <a:p>
                      <a:pPr algn="r"/>
                      <a:r>
                        <a:rPr lang="en-US" sz="3600" b="0" dirty="0">
                          <a:solidFill>
                            <a:srgbClr val="FF0000"/>
                          </a:solidFill>
                          <a:latin typeface="Times New Roman" panose="02020603050405020304" pitchFamily="18" charset="0"/>
                          <a:cs typeface="Times New Roman" panose="02020603050405020304" pitchFamily="18" charset="0"/>
                        </a:rPr>
                        <a:t>(4)</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a:solidFill>
                            <a:srgbClr val="FF0000"/>
                          </a:solidFill>
                          <a:latin typeface="Times New Roman" panose="02020603050405020304" pitchFamily="18" charset="0"/>
                          <a:cs typeface="Times New Roman" panose="02020603050405020304" pitchFamily="18" charset="0"/>
                        </a:rPr>
                        <a:t>0</a:t>
                      </a:r>
                      <a:br>
                        <a:rPr lang="en-US" sz="2000" b="0" dirty="0">
                          <a:solidFill>
                            <a:srgbClr val="FF0000"/>
                          </a:solidFill>
                          <a:latin typeface="Times New Roman" panose="02020603050405020304" pitchFamily="18" charset="0"/>
                          <a:cs typeface="Times New Roman" panose="02020603050405020304" pitchFamily="18" charset="0"/>
                        </a:rPr>
                      </a:br>
                      <a:r>
                        <a:rPr lang="en-US" sz="2000" b="0" dirty="0">
                          <a:solidFill>
                            <a:srgbClr val="FF0000"/>
                          </a:solidFill>
                          <a:latin typeface="Times New Roman" panose="02020603050405020304" pitchFamily="18" charset="0"/>
                          <a:cs typeface="Times New Roman" panose="02020603050405020304" pitchFamily="18" charset="0"/>
                        </a:rPr>
                        <a:t>+1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3600" b="0" dirty="0">
                          <a:solidFill>
                            <a:srgbClr val="FF0000"/>
                          </a:solidFill>
                          <a:latin typeface="Times New Roman" panose="02020603050405020304" pitchFamily="18" charset="0"/>
                          <a:cs typeface="Times New Roman" panose="02020603050405020304" pitchFamily="18" charset="0"/>
                        </a:rPr>
                        <a:t>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78141038"/>
                  </a:ext>
                </a:extLst>
              </a:tr>
            </a:tbl>
          </a:graphicData>
        </a:graphic>
      </p:graphicFrame>
    </p:spTree>
    <p:extLst>
      <p:ext uri="{BB962C8B-B14F-4D97-AF65-F5344CB8AC3E}">
        <p14:creationId xmlns:p14="http://schemas.microsoft.com/office/powerpoint/2010/main" val="22536268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4524315"/>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29 Which nuclear emission has the greatest mass?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positron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gamma ray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beta particle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alpha particle</a:t>
            </a:r>
            <a:br>
              <a:rPr lang="en-US" sz="3600" dirty="0"/>
            </a:br>
            <a:br>
              <a:rPr lang="en-US" sz="3600" dirty="0"/>
            </a:br>
            <a:br>
              <a:rPr lang="en-US" sz="3600" dirty="0"/>
            </a:br>
            <a:endParaRPr lang="en-US" sz="3600" dirty="0"/>
          </a:p>
        </p:txBody>
      </p:sp>
    </p:spTree>
    <p:extLst>
      <p:ext uri="{BB962C8B-B14F-4D97-AF65-F5344CB8AC3E}">
        <p14:creationId xmlns:p14="http://schemas.microsoft.com/office/powerpoint/2010/main" val="34354691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7232749"/>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29 Which nuclear emission has the greatest mass?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positron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gamma ray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beta particle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(4) alpha particle</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Table O shows relative masses easily… </a:t>
            </a:r>
          </a:p>
          <a:p>
            <a:r>
              <a:rPr lang="en-US" sz="2800" dirty="0">
                <a:solidFill>
                  <a:srgbClr val="FF0000"/>
                </a:solidFill>
                <a:latin typeface="Times New Roman" panose="02020603050405020304" pitchFamily="18" charset="0"/>
                <a:cs typeface="Times New Roman" panose="02020603050405020304" pitchFamily="18" charset="0"/>
              </a:rPr>
              <a:t>Positrons have no mass in high school (like electrons with a + charge).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Gamma rays have no mass.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Beta particles have no mass in high school (like electrons).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Alpha particles have mass of 4 AMU. </a:t>
            </a:r>
            <a:br>
              <a:rPr lang="en-US" sz="3600" dirty="0"/>
            </a:br>
            <a:br>
              <a:rPr lang="en-US" sz="3600" dirty="0"/>
            </a:br>
            <a:br>
              <a:rPr lang="en-US" sz="3600" dirty="0"/>
            </a:br>
            <a:endParaRPr lang="en-US" sz="3600" dirty="0"/>
          </a:p>
        </p:txBody>
      </p:sp>
    </p:spTree>
    <p:extLst>
      <p:ext uri="{BB962C8B-B14F-4D97-AF65-F5344CB8AC3E}">
        <p14:creationId xmlns:p14="http://schemas.microsoft.com/office/powerpoint/2010/main" val="4085777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3 An excited potassium atom emits a specific amount of energy</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when one of its electrons moves from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the first shell to the fourth shell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the second shell to the fourth shell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the fourth shell to the fifth shell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the fourth shell to the second shell</a:t>
            </a:r>
          </a:p>
        </p:txBody>
      </p:sp>
    </p:spTree>
    <p:extLst>
      <p:ext uri="{BB962C8B-B14F-4D97-AF65-F5344CB8AC3E}">
        <p14:creationId xmlns:p14="http://schemas.microsoft.com/office/powerpoint/2010/main" val="7840818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5078313"/>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30 Which statement describes the net change that occurs during</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nuclear fission?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Electrons are converted to protons.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Protons are converted to electrons.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Mass is converted to energy.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Energy is converted to mass</a:t>
            </a:r>
            <a:br>
              <a:rPr lang="en-US" sz="3600" dirty="0">
                <a:latin typeface="Times New Roman" panose="02020603050405020304" pitchFamily="18" charset="0"/>
                <a:cs typeface="Times New Roman" panose="02020603050405020304" pitchFamily="18" charset="0"/>
              </a:rPr>
            </a:br>
            <a:br>
              <a:rPr lang="en-US" sz="3600" dirty="0"/>
            </a:br>
            <a:br>
              <a:rPr lang="en-US" sz="3600" dirty="0"/>
            </a:br>
            <a:endParaRPr lang="en-US" sz="3600" dirty="0"/>
          </a:p>
        </p:txBody>
      </p:sp>
    </p:spTree>
    <p:extLst>
      <p:ext uri="{BB962C8B-B14F-4D97-AF65-F5344CB8AC3E}">
        <p14:creationId xmlns:p14="http://schemas.microsoft.com/office/powerpoint/2010/main" val="2808942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606319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30 Which statement describes the net change that occurs during</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nuclear fission?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Electrons are converted to protons.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Protons are converted to electrons.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(3) Mass is converted to energy.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Energy is converted to mass</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In fission (and fusion) mass is changed into LOTS of ENERGY  (e = mc</a:t>
            </a:r>
            <a:r>
              <a:rPr lang="en-US" sz="2800" baseline="30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br>
              <a:rPr lang="en-US" sz="3600" dirty="0"/>
            </a:br>
            <a:br>
              <a:rPr lang="en-US" sz="3600" dirty="0"/>
            </a:br>
            <a:endParaRPr lang="en-US" sz="3600" dirty="0"/>
          </a:p>
        </p:txBody>
      </p:sp>
    </p:spTree>
    <p:extLst>
      <p:ext uri="{BB962C8B-B14F-4D97-AF65-F5344CB8AC3E}">
        <p14:creationId xmlns:p14="http://schemas.microsoft.com/office/powerpoint/2010/main" val="15793718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0324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3416320"/>
          </a:xfrm>
          <a:prstGeom prst="rect">
            <a:avLst/>
          </a:prstGeom>
          <a:noFill/>
        </p:spPr>
        <p:txBody>
          <a:bodyPr wrap="square" rtlCol="0">
            <a:spAutoFit/>
          </a:bodyPr>
          <a:lstStyle/>
          <a:p>
            <a:r>
              <a:rPr lang="en-US" sz="3600" dirty="0"/>
              <a:t>31 What is the net charge of a monatomic ion that has </a:t>
            </a:r>
            <a:br>
              <a:rPr lang="en-US" sz="3600" dirty="0"/>
            </a:br>
            <a:r>
              <a:rPr lang="en-US" sz="3600" dirty="0"/>
              <a:t>     15 protons, 16 neutrons, and 18 electrons? </a:t>
            </a:r>
            <a:br>
              <a:rPr lang="en-US" sz="3600" dirty="0"/>
            </a:br>
            <a:r>
              <a:rPr lang="en-US" sz="3600" dirty="0"/>
              <a:t>(1) 2+</a:t>
            </a:r>
            <a:br>
              <a:rPr lang="en-US" sz="3600" dirty="0"/>
            </a:br>
            <a:r>
              <a:rPr lang="en-US" sz="3600" dirty="0"/>
              <a:t>(2) 2─ </a:t>
            </a:r>
            <a:br>
              <a:rPr lang="en-US" sz="3600" dirty="0"/>
            </a:br>
            <a:r>
              <a:rPr lang="en-US" sz="3600" dirty="0"/>
              <a:t>(3) 3+ </a:t>
            </a:r>
            <a:br>
              <a:rPr lang="en-US" sz="3600" dirty="0"/>
            </a:br>
            <a:r>
              <a:rPr lang="en-US" sz="3600" dirty="0"/>
              <a:t>(4) 3 ─</a:t>
            </a:r>
          </a:p>
        </p:txBody>
      </p:sp>
    </p:spTree>
    <p:extLst>
      <p:ext uri="{BB962C8B-B14F-4D97-AF65-F5344CB8AC3E}">
        <p14:creationId xmlns:p14="http://schemas.microsoft.com/office/powerpoint/2010/main" val="18209694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5693866"/>
          </a:xfrm>
          <a:prstGeom prst="rect">
            <a:avLst/>
          </a:prstGeom>
          <a:noFill/>
        </p:spPr>
        <p:txBody>
          <a:bodyPr wrap="square" rtlCol="0">
            <a:spAutoFit/>
          </a:bodyPr>
          <a:lstStyle/>
          <a:p>
            <a:r>
              <a:rPr lang="en-US" sz="3600" dirty="0"/>
              <a:t>31 What is the net charge of a monatomic ion that has </a:t>
            </a:r>
            <a:br>
              <a:rPr lang="en-US" sz="3600" dirty="0"/>
            </a:br>
            <a:r>
              <a:rPr lang="en-US" sz="3600" dirty="0"/>
              <a:t>     15 protons, 16 neutrons, and 18 electrons? </a:t>
            </a:r>
            <a:br>
              <a:rPr lang="en-US" sz="3600" dirty="0"/>
            </a:br>
            <a:r>
              <a:rPr lang="en-US" sz="3600" dirty="0"/>
              <a:t>(1) 2+</a:t>
            </a:r>
            <a:br>
              <a:rPr lang="en-US" sz="3600" dirty="0"/>
            </a:br>
            <a:r>
              <a:rPr lang="en-US" sz="3600" dirty="0"/>
              <a:t>(2) 2─ </a:t>
            </a:r>
            <a:br>
              <a:rPr lang="en-US" sz="3600" dirty="0"/>
            </a:br>
            <a:r>
              <a:rPr lang="en-US" sz="3600" dirty="0"/>
              <a:t>(3) 3+ </a:t>
            </a:r>
            <a:br>
              <a:rPr lang="en-US" sz="3600" dirty="0"/>
            </a:br>
            <a:r>
              <a:rPr lang="en-US" sz="3600" dirty="0">
                <a:solidFill>
                  <a:srgbClr val="FF0000"/>
                </a:solidFill>
              </a:rPr>
              <a:t>(4) 3 ─</a:t>
            </a:r>
            <a:br>
              <a:rPr lang="en-US" sz="3600" dirty="0"/>
            </a:br>
            <a:br>
              <a:rPr lang="en-US" sz="3600" dirty="0"/>
            </a:br>
            <a:r>
              <a:rPr lang="en-US" sz="2800" dirty="0">
                <a:solidFill>
                  <a:srgbClr val="FF0000"/>
                </a:solidFill>
              </a:rPr>
              <a:t>This ion must be element 15 or phosphorous.  </a:t>
            </a:r>
            <a:br>
              <a:rPr lang="en-US" sz="2800" dirty="0">
                <a:solidFill>
                  <a:srgbClr val="FF0000"/>
                </a:solidFill>
              </a:rPr>
            </a:br>
            <a:br>
              <a:rPr lang="en-US" sz="2800" dirty="0">
                <a:solidFill>
                  <a:srgbClr val="FF0000"/>
                </a:solidFill>
              </a:rPr>
            </a:br>
            <a:r>
              <a:rPr lang="en-US" sz="2800" dirty="0">
                <a:solidFill>
                  <a:srgbClr val="FF0000"/>
                </a:solidFill>
              </a:rPr>
              <a:t>It has 15 positive protons and 18 negative electrons = -3 net charge.  </a:t>
            </a:r>
            <a:br>
              <a:rPr lang="en-US" sz="2800" dirty="0">
                <a:solidFill>
                  <a:srgbClr val="FF0000"/>
                </a:solidFill>
              </a:rPr>
            </a:br>
            <a:r>
              <a:rPr lang="en-US" sz="2800" dirty="0">
                <a:solidFill>
                  <a:srgbClr val="FF0000"/>
                </a:solidFill>
              </a:rPr>
              <a:t>This is NOT net nuclear charge.  </a:t>
            </a:r>
            <a:endParaRPr lang="en-US" sz="3600" dirty="0">
              <a:solidFill>
                <a:srgbClr val="FF0000"/>
              </a:solidFill>
            </a:endParaRPr>
          </a:p>
        </p:txBody>
      </p:sp>
    </p:spTree>
    <p:extLst>
      <p:ext uri="{BB962C8B-B14F-4D97-AF65-F5344CB8AC3E}">
        <p14:creationId xmlns:p14="http://schemas.microsoft.com/office/powerpoint/2010/main" val="42329991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643253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32 The table below shows the atomic masses and natural abundances of the two naturally occurring isotopes of rhenium.</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Which numerical setup can be used to calculate the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atomic mass of rhenium?</a:t>
            </a:r>
            <a:br>
              <a:rPr lang="en-US" sz="36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pl-PL" sz="2400" dirty="0">
                <a:latin typeface="Times New Roman" panose="02020603050405020304" pitchFamily="18" charset="0"/>
                <a:cs typeface="Times New Roman" panose="02020603050405020304" pitchFamily="18" charset="0"/>
              </a:rPr>
              <a:t>(1) (184.95 u)(37.40) </a:t>
            </a:r>
            <a:r>
              <a:rPr lang="en-US" sz="2400" dirty="0">
                <a:latin typeface="Times New Roman" panose="02020603050405020304" pitchFamily="18" charset="0"/>
                <a:cs typeface="Times New Roman" panose="02020603050405020304" pitchFamily="18" charset="0"/>
              </a:rPr>
              <a:t>+</a:t>
            </a:r>
            <a:r>
              <a:rPr lang="pl-PL" sz="2400" dirty="0">
                <a:latin typeface="Times New Roman" panose="02020603050405020304" pitchFamily="18" charset="0"/>
                <a:cs typeface="Times New Roman" panose="02020603050405020304" pitchFamily="18" charset="0"/>
              </a:rPr>
              <a:t> (186.96 u)(62.60) </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(2) (184.95 u)(0.3740) </a:t>
            </a:r>
            <a:r>
              <a:rPr lang="en-US" sz="2400" dirty="0">
                <a:latin typeface="Times New Roman" panose="02020603050405020304" pitchFamily="18" charset="0"/>
                <a:cs typeface="Times New Roman" panose="02020603050405020304" pitchFamily="18" charset="0"/>
              </a:rPr>
              <a:t>+</a:t>
            </a:r>
            <a:r>
              <a:rPr lang="pl-PL" sz="2400" dirty="0">
                <a:latin typeface="Times New Roman" panose="02020603050405020304" pitchFamily="18" charset="0"/>
                <a:cs typeface="Times New Roman" panose="02020603050405020304" pitchFamily="18" charset="0"/>
              </a:rPr>
              <a:t> (186.96 u)(0.6260) </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pl-PL" sz="2400" dirty="0">
                <a:latin typeface="Times New Roman" panose="02020603050405020304" pitchFamily="18" charset="0"/>
                <a:cs typeface="Times New Roman" panose="02020603050405020304" pitchFamily="18" charset="0"/>
              </a:rPr>
              <a:t>(3) </a:t>
            </a:r>
            <a:r>
              <a:rPr lang="pl-PL" sz="2400" u="sng" dirty="0">
                <a:latin typeface="Times New Roman" panose="02020603050405020304" pitchFamily="18" charset="0"/>
                <a:cs typeface="Times New Roman" panose="02020603050405020304" pitchFamily="18" charset="0"/>
              </a:rPr>
              <a:t>(184.95 u)(37.40) </a:t>
            </a:r>
            <a:r>
              <a:rPr lang="en-US" sz="2400" u="sng" dirty="0">
                <a:latin typeface="Times New Roman" panose="02020603050405020304" pitchFamily="18" charset="0"/>
                <a:cs typeface="Times New Roman" panose="02020603050405020304" pitchFamily="18" charset="0"/>
              </a:rPr>
              <a:t>+</a:t>
            </a:r>
            <a:r>
              <a:rPr lang="pl-PL" sz="2400" u="sng" dirty="0">
                <a:latin typeface="Times New Roman" panose="02020603050405020304" pitchFamily="18" charset="0"/>
                <a:cs typeface="Times New Roman" panose="02020603050405020304" pitchFamily="18" charset="0"/>
              </a:rPr>
              <a:t> (186.96 u)(62.60</a:t>
            </a:r>
            <a:r>
              <a:rPr lang="pl-PL"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(4) </a:t>
            </a:r>
            <a:r>
              <a:rPr lang="pl-PL" sz="2400" u="sng" dirty="0">
                <a:latin typeface="Times New Roman" panose="02020603050405020304" pitchFamily="18" charset="0"/>
                <a:cs typeface="Times New Roman" panose="02020603050405020304" pitchFamily="18" charset="0"/>
              </a:rPr>
              <a:t>(184.95 u)(0.3740) </a:t>
            </a:r>
            <a:r>
              <a:rPr lang="en-US" sz="2400" u="sng" dirty="0">
                <a:latin typeface="Times New Roman" panose="02020603050405020304" pitchFamily="18" charset="0"/>
                <a:cs typeface="Times New Roman" panose="02020603050405020304" pitchFamily="18" charset="0"/>
              </a:rPr>
              <a:t>+</a:t>
            </a:r>
            <a:r>
              <a:rPr lang="pl-PL" sz="2400" u="sng" dirty="0">
                <a:latin typeface="Times New Roman" panose="02020603050405020304" pitchFamily="18" charset="0"/>
                <a:cs typeface="Times New Roman" panose="02020603050405020304" pitchFamily="18" charset="0"/>
              </a:rPr>
              <a:t> (186.96 u)(0.6260)</a:t>
            </a:r>
            <a:r>
              <a:rPr lang="pl-PL"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2</a:t>
            </a:r>
            <a:endParaRPr lang="en-US" sz="3600" dirty="0">
              <a:latin typeface="Times New Roman" panose="02020603050405020304" pitchFamily="18" charset="0"/>
              <a:cs typeface="Times New Roman" panose="02020603050405020304" pitchFamily="18" charset="0"/>
            </a:endParaRPr>
          </a:p>
        </p:txBody>
      </p:sp>
      <p:graphicFrame>
        <p:nvGraphicFramePr>
          <p:cNvPr id="3" name="Table 3">
            <a:extLst>
              <a:ext uri="{FF2B5EF4-FFF2-40B4-BE49-F238E27FC236}">
                <a16:creationId xmlns:a16="http://schemas.microsoft.com/office/drawing/2014/main" id="{30861642-2D12-3024-EE9C-9FBA7C6D2E6C}"/>
              </a:ext>
            </a:extLst>
          </p:cNvPr>
          <p:cNvGraphicFramePr>
            <a:graphicFrameLocks noGrp="1"/>
          </p:cNvGraphicFramePr>
          <p:nvPr>
            <p:extLst>
              <p:ext uri="{D42A27DB-BD31-4B8C-83A1-F6EECF244321}">
                <p14:modId xmlns:p14="http://schemas.microsoft.com/office/powerpoint/2010/main" val="103842275"/>
              </p:ext>
            </p:extLst>
          </p:nvPr>
        </p:nvGraphicFramePr>
        <p:xfrm>
          <a:off x="3962403" y="586708"/>
          <a:ext cx="8229597" cy="1828800"/>
        </p:xfrm>
        <a:graphic>
          <a:graphicData uri="http://schemas.openxmlformats.org/drawingml/2006/table">
            <a:tbl>
              <a:tblPr firstRow="1" bandRow="1">
                <a:tableStyleId>{5C22544A-7EE6-4342-B048-85BDC9FD1C3A}</a:tableStyleId>
              </a:tblPr>
              <a:tblGrid>
                <a:gridCol w="2743199">
                  <a:extLst>
                    <a:ext uri="{9D8B030D-6E8A-4147-A177-3AD203B41FA5}">
                      <a16:colId xmlns:a16="http://schemas.microsoft.com/office/drawing/2014/main" val="3638999999"/>
                    </a:ext>
                  </a:extLst>
                </a:gridCol>
                <a:gridCol w="2743199">
                  <a:extLst>
                    <a:ext uri="{9D8B030D-6E8A-4147-A177-3AD203B41FA5}">
                      <a16:colId xmlns:a16="http://schemas.microsoft.com/office/drawing/2014/main" val="477733319"/>
                    </a:ext>
                  </a:extLst>
                </a:gridCol>
                <a:gridCol w="2743199">
                  <a:extLst>
                    <a:ext uri="{9D8B030D-6E8A-4147-A177-3AD203B41FA5}">
                      <a16:colId xmlns:a16="http://schemas.microsoft.com/office/drawing/2014/main" val="3278379579"/>
                    </a:ext>
                  </a:extLst>
                </a:gridCol>
              </a:tblGrid>
              <a:tr h="370840">
                <a:tc gridSpan="3">
                  <a:txBody>
                    <a:bodyPr/>
                    <a:lstStyle/>
                    <a:p>
                      <a:pPr algn="ct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Naturally Occurring Isotopes of Rhenium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334209068"/>
                  </a:ext>
                </a:extLst>
              </a:tr>
              <a:tr h="370840">
                <a:tc>
                  <a:txBody>
                    <a:bodyPr/>
                    <a:lstStyle/>
                    <a:p>
                      <a:pPr algn="ctr"/>
                      <a:r>
                        <a:rPr lang="en-US" sz="2400" dirty="0">
                          <a:latin typeface="Times New Roman" panose="02020603050405020304" pitchFamily="18" charset="0"/>
                          <a:cs typeface="Times New Roman" panose="02020603050405020304" pitchFamily="18" charset="0"/>
                        </a:rPr>
                        <a:t>Isotope Natural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 Atomic Mass (u)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Abundance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9471070"/>
                  </a:ext>
                </a:extLst>
              </a:tr>
              <a:tr h="370840">
                <a:tc>
                  <a:txBody>
                    <a:bodyPr/>
                    <a:lstStyle/>
                    <a:p>
                      <a:pPr algn="ctr"/>
                      <a:r>
                        <a:rPr lang="en-US" sz="2400" dirty="0">
                          <a:latin typeface="Times New Roman" panose="02020603050405020304" pitchFamily="18" charset="0"/>
                          <a:cs typeface="Times New Roman" panose="02020603050405020304" pitchFamily="18" charset="0"/>
                        </a:rPr>
                        <a:t>Re-185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184.95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37.40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6341588"/>
                  </a:ext>
                </a:extLst>
              </a:tr>
              <a:tr h="370840">
                <a:tc>
                  <a:txBody>
                    <a:bodyPr/>
                    <a:lstStyle/>
                    <a:p>
                      <a:pPr algn="ctr"/>
                      <a:r>
                        <a:rPr lang="en-US" sz="2400" dirty="0">
                          <a:latin typeface="Times New Roman" panose="02020603050405020304" pitchFamily="18" charset="0"/>
                          <a:cs typeface="Times New Roman" panose="02020603050405020304" pitchFamily="18" charset="0"/>
                        </a:rPr>
                        <a:t>Re-187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186.96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62.60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5952688"/>
                  </a:ext>
                </a:extLst>
              </a:tr>
            </a:tbl>
          </a:graphicData>
        </a:graphic>
      </p:graphicFrame>
    </p:spTree>
    <p:extLst>
      <p:ext uri="{BB962C8B-B14F-4D97-AF65-F5344CB8AC3E}">
        <p14:creationId xmlns:p14="http://schemas.microsoft.com/office/powerpoint/2010/main" val="51123659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643253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32 The table below shows the atomic masses and natural abundances of the two naturally occurring isotopes of rhenium.</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Which numerical setup can be used to calculate the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atomic mass of rhenium?   </a:t>
            </a:r>
            <a:r>
              <a:rPr lang="en-US" sz="2800" dirty="0">
                <a:solidFill>
                  <a:srgbClr val="FF0000"/>
                </a:solidFill>
                <a:latin typeface="Times New Roman" panose="02020603050405020304" pitchFamily="18" charset="0"/>
                <a:cs typeface="Times New Roman" panose="02020603050405020304" pitchFamily="18" charset="0"/>
              </a:rPr>
              <a:t>This is hard.  We need to look at next slide</a:t>
            </a:r>
            <a:br>
              <a:rPr lang="en-US" sz="36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pl-PL" sz="2400" dirty="0">
                <a:latin typeface="Times New Roman" panose="02020603050405020304" pitchFamily="18" charset="0"/>
                <a:cs typeface="Times New Roman" panose="02020603050405020304" pitchFamily="18" charset="0"/>
              </a:rPr>
              <a:t>(1) (184.95 u)(37.40) </a:t>
            </a:r>
            <a:r>
              <a:rPr lang="en-US" sz="2400" dirty="0">
                <a:latin typeface="Times New Roman" panose="02020603050405020304" pitchFamily="18" charset="0"/>
                <a:cs typeface="Times New Roman" panose="02020603050405020304" pitchFamily="18" charset="0"/>
              </a:rPr>
              <a:t>+</a:t>
            </a:r>
            <a:r>
              <a:rPr lang="pl-PL" sz="2400" dirty="0">
                <a:latin typeface="Times New Roman" panose="02020603050405020304" pitchFamily="18" charset="0"/>
                <a:cs typeface="Times New Roman" panose="02020603050405020304" pitchFamily="18" charset="0"/>
              </a:rPr>
              <a:t> (186.96 u)(62.60) </a:t>
            </a:r>
            <a:r>
              <a:rPr lang="en-US" sz="2400" dirty="0">
                <a:latin typeface="Times New Roman" panose="02020603050405020304" pitchFamily="18" charset="0"/>
                <a:cs typeface="Times New Roman" panose="02020603050405020304" pitchFamily="18" charset="0"/>
              </a:rPr>
              <a:t>                </a:t>
            </a:r>
            <a:r>
              <a:rPr lang="pl-PL" sz="2400" dirty="0">
                <a:solidFill>
                  <a:srgbClr val="FF0000"/>
                </a:solidFill>
                <a:latin typeface="Times New Roman" panose="02020603050405020304" pitchFamily="18" charset="0"/>
                <a:cs typeface="Times New Roman" panose="02020603050405020304" pitchFamily="18" charset="0"/>
              </a:rPr>
              <a:t>(2) (184.95 u)(0.3740) </a:t>
            </a:r>
            <a:r>
              <a:rPr lang="en-US" sz="2400" dirty="0">
                <a:solidFill>
                  <a:srgbClr val="FF0000"/>
                </a:solidFill>
                <a:latin typeface="Times New Roman" panose="02020603050405020304" pitchFamily="18" charset="0"/>
                <a:cs typeface="Times New Roman" panose="02020603050405020304" pitchFamily="18" charset="0"/>
              </a:rPr>
              <a:t>+</a:t>
            </a:r>
            <a:r>
              <a:rPr lang="pl-PL" sz="2400" dirty="0">
                <a:solidFill>
                  <a:srgbClr val="FF0000"/>
                </a:solidFill>
                <a:latin typeface="Times New Roman" panose="02020603050405020304" pitchFamily="18" charset="0"/>
                <a:cs typeface="Times New Roman" panose="02020603050405020304" pitchFamily="18" charset="0"/>
              </a:rPr>
              <a:t> (186.96 u)(0.6260) </a:t>
            </a:r>
            <a:br>
              <a:rPr lang="en-US" sz="2400" dirty="0">
                <a:solidFill>
                  <a:srgbClr val="FF0000"/>
                </a:solidFill>
                <a:latin typeface="Times New Roman" panose="02020603050405020304" pitchFamily="18" charset="0"/>
                <a:cs typeface="Times New Roman" panose="02020603050405020304" pitchFamily="18" charset="0"/>
              </a:rPr>
            </a:br>
            <a:br>
              <a:rPr lang="en-US" sz="2400" dirty="0">
                <a:solidFill>
                  <a:srgbClr val="FF0000"/>
                </a:solidFill>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pl-PL" sz="2400" dirty="0">
                <a:latin typeface="Times New Roman" panose="02020603050405020304" pitchFamily="18" charset="0"/>
                <a:cs typeface="Times New Roman" panose="02020603050405020304" pitchFamily="18" charset="0"/>
              </a:rPr>
              <a:t>(3) </a:t>
            </a:r>
            <a:r>
              <a:rPr lang="pl-PL" sz="2400" u="sng" dirty="0">
                <a:latin typeface="Times New Roman" panose="02020603050405020304" pitchFamily="18" charset="0"/>
                <a:cs typeface="Times New Roman" panose="02020603050405020304" pitchFamily="18" charset="0"/>
              </a:rPr>
              <a:t>(184.95 u)(37.40) </a:t>
            </a:r>
            <a:r>
              <a:rPr lang="en-US" sz="2400" u="sng" dirty="0">
                <a:latin typeface="Times New Roman" panose="02020603050405020304" pitchFamily="18" charset="0"/>
                <a:cs typeface="Times New Roman" panose="02020603050405020304" pitchFamily="18" charset="0"/>
              </a:rPr>
              <a:t>+</a:t>
            </a:r>
            <a:r>
              <a:rPr lang="pl-PL" sz="2400" u="sng" dirty="0">
                <a:latin typeface="Times New Roman" panose="02020603050405020304" pitchFamily="18" charset="0"/>
                <a:cs typeface="Times New Roman" panose="02020603050405020304" pitchFamily="18" charset="0"/>
              </a:rPr>
              <a:t> (186.96 u)(62.60</a:t>
            </a:r>
            <a:r>
              <a:rPr lang="pl-PL"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(4) </a:t>
            </a:r>
            <a:r>
              <a:rPr lang="pl-PL" sz="2400" u="sng" dirty="0">
                <a:latin typeface="Times New Roman" panose="02020603050405020304" pitchFamily="18" charset="0"/>
                <a:cs typeface="Times New Roman" panose="02020603050405020304" pitchFamily="18" charset="0"/>
              </a:rPr>
              <a:t>(184.95 u)(0.3740) </a:t>
            </a:r>
            <a:r>
              <a:rPr lang="en-US" sz="2400" u="sng" dirty="0">
                <a:latin typeface="Times New Roman" panose="02020603050405020304" pitchFamily="18" charset="0"/>
                <a:cs typeface="Times New Roman" panose="02020603050405020304" pitchFamily="18" charset="0"/>
              </a:rPr>
              <a:t>+</a:t>
            </a:r>
            <a:r>
              <a:rPr lang="pl-PL" sz="2400" u="sng" dirty="0">
                <a:latin typeface="Times New Roman" panose="02020603050405020304" pitchFamily="18" charset="0"/>
                <a:cs typeface="Times New Roman" panose="02020603050405020304" pitchFamily="18" charset="0"/>
              </a:rPr>
              <a:t> (186.96 u)(0.6260)</a:t>
            </a:r>
            <a:r>
              <a:rPr lang="pl-PL"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2</a:t>
            </a:r>
            <a:endParaRPr lang="en-US" sz="3600" dirty="0">
              <a:latin typeface="Times New Roman" panose="02020603050405020304" pitchFamily="18" charset="0"/>
              <a:cs typeface="Times New Roman" panose="02020603050405020304" pitchFamily="18" charset="0"/>
            </a:endParaRPr>
          </a:p>
        </p:txBody>
      </p:sp>
      <p:graphicFrame>
        <p:nvGraphicFramePr>
          <p:cNvPr id="3" name="Table 3">
            <a:extLst>
              <a:ext uri="{FF2B5EF4-FFF2-40B4-BE49-F238E27FC236}">
                <a16:creationId xmlns:a16="http://schemas.microsoft.com/office/drawing/2014/main" id="{30861642-2D12-3024-EE9C-9FBA7C6D2E6C}"/>
              </a:ext>
            </a:extLst>
          </p:cNvPr>
          <p:cNvGraphicFramePr>
            <a:graphicFrameLocks noGrp="1"/>
          </p:cNvGraphicFramePr>
          <p:nvPr/>
        </p:nvGraphicFramePr>
        <p:xfrm>
          <a:off x="3962403" y="586708"/>
          <a:ext cx="8229597" cy="1828800"/>
        </p:xfrm>
        <a:graphic>
          <a:graphicData uri="http://schemas.openxmlformats.org/drawingml/2006/table">
            <a:tbl>
              <a:tblPr firstRow="1" bandRow="1">
                <a:tableStyleId>{5C22544A-7EE6-4342-B048-85BDC9FD1C3A}</a:tableStyleId>
              </a:tblPr>
              <a:tblGrid>
                <a:gridCol w="2743199">
                  <a:extLst>
                    <a:ext uri="{9D8B030D-6E8A-4147-A177-3AD203B41FA5}">
                      <a16:colId xmlns:a16="http://schemas.microsoft.com/office/drawing/2014/main" val="3638999999"/>
                    </a:ext>
                  </a:extLst>
                </a:gridCol>
                <a:gridCol w="2743199">
                  <a:extLst>
                    <a:ext uri="{9D8B030D-6E8A-4147-A177-3AD203B41FA5}">
                      <a16:colId xmlns:a16="http://schemas.microsoft.com/office/drawing/2014/main" val="477733319"/>
                    </a:ext>
                  </a:extLst>
                </a:gridCol>
                <a:gridCol w="2743199">
                  <a:extLst>
                    <a:ext uri="{9D8B030D-6E8A-4147-A177-3AD203B41FA5}">
                      <a16:colId xmlns:a16="http://schemas.microsoft.com/office/drawing/2014/main" val="3278379579"/>
                    </a:ext>
                  </a:extLst>
                </a:gridCol>
              </a:tblGrid>
              <a:tr h="370840">
                <a:tc gridSpan="3">
                  <a:txBody>
                    <a:bodyPr/>
                    <a:lstStyle/>
                    <a:p>
                      <a:pPr algn="ct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Naturally Occurring Isotopes of Rhenium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334209068"/>
                  </a:ext>
                </a:extLst>
              </a:tr>
              <a:tr h="370840">
                <a:tc>
                  <a:txBody>
                    <a:bodyPr/>
                    <a:lstStyle/>
                    <a:p>
                      <a:pPr algn="ctr"/>
                      <a:r>
                        <a:rPr lang="en-US" sz="2400" dirty="0">
                          <a:latin typeface="Times New Roman" panose="02020603050405020304" pitchFamily="18" charset="0"/>
                          <a:cs typeface="Times New Roman" panose="02020603050405020304" pitchFamily="18" charset="0"/>
                        </a:rPr>
                        <a:t>Isotope Natural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 Atomic Mass (u)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Abundance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9471070"/>
                  </a:ext>
                </a:extLst>
              </a:tr>
              <a:tr h="370840">
                <a:tc>
                  <a:txBody>
                    <a:bodyPr/>
                    <a:lstStyle/>
                    <a:p>
                      <a:pPr algn="ctr"/>
                      <a:r>
                        <a:rPr lang="en-US" sz="2400" dirty="0">
                          <a:latin typeface="Times New Roman" panose="02020603050405020304" pitchFamily="18" charset="0"/>
                          <a:cs typeface="Times New Roman" panose="02020603050405020304" pitchFamily="18" charset="0"/>
                        </a:rPr>
                        <a:t>Re-185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184.95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37.40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6341588"/>
                  </a:ext>
                </a:extLst>
              </a:tr>
              <a:tr h="370840">
                <a:tc>
                  <a:txBody>
                    <a:bodyPr/>
                    <a:lstStyle/>
                    <a:p>
                      <a:pPr algn="ctr"/>
                      <a:r>
                        <a:rPr lang="en-US" sz="2400" dirty="0">
                          <a:latin typeface="Times New Roman" panose="02020603050405020304" pitchFamily="18" charset="0"/>
                          <a:cs typeface="Times New Roman" panose="02020603050405020304" pitchFamily="18" charset="0"/>
                        </a:rPr>
                        <a:t>Re-187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186.96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62.60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5952688"/>
                  </a:ext>
                </a:extLst>
              </a:tr>
            </a:tbl>
          </a:graphicData>
        </a:graphic>
      </p:graphicFrame>
    </p:spTree>
    <p:extLst>
      <p:ext uri="{BB962C8B-B14F-4D97-AF65-F5344CB8AC3E}">
        <p14:creationId xmlns:p14="http://schemas.microsoft.com/office/powerpoint/2010/main" val="16371647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6678751"/>
          </a:xfrm>
          <a:prstGeom prst="rect">
            <a:avLst/>
          </a:prstGeom>
          <a:noFill/>
        </p:spPr>
        <p:txBody>
          <a:bodyPr wrap="square" rtlCol="0">
            <a:spAutoFit/>
          </a:bodyPr>
          <a:lstStyle/>
          <a:p>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To do this our way would be this:</a:t>
            </a: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(184.95 AMU)(0.3740)  =     69.1713</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(186.96 AMU)(0.6260)  </a:t>
            </a:r>
            <a:r>
              <a:rPr lang="en-US" sz="2800" u="sng" dirty="0">
                <a:solidFill>
                  <a:srgbClr val="FF0000"/>
                </a:solidFill>
                <a:latin typeface="Times New Roman" panose="02020603050405020304" pitchFamily="18" charset="0"/>
                <a:cs typeface="Times New Roman" panose="02020603050405020304" pitchFamily="18" charset="0"/>
              </a:rPr>
              <a:t>= + 117.03696</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                                              186.20828 AMU = 186.21 AMU </a:t>
            </a:r>
            <a:r>
              <a:rPr lang="en-US" sz="2000" b="1" dirty="0">
                <a:solidFill>
                  <a:srgbClr val="FF0000"/>
                </a:solidFill>
                <a:latin typeface="Times New Roman" panose="02020603050405020304" pitchFamily="18" charset="0"/>
                <a:cs typeface="Times New Roman" panose="02020603050405020304" pitchFamily="18" charset="0"/>
              </a:rPr>
              <a:t>(5 SF)</a:t>
            </a:r>
            <a:br>
              <a:rPr lang="en-US" sz="2000" b="1" dirty="0">
                <a:solidFill>
                  <a:srgbClr val="FF0000"/>
                </a:solidFill>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br>
              <a:rPr lang="en-US" sz="2800" dirty="0">
                <a:latin typeface="Times New Roman" panose="02020603050405020304" pitchFamily="18" charset="0"/>
                <a:cs typeface="Times New Roman" panose="02020603050405020304" pitchFamily="18" charset="0"/>
              </a:rPr>
            </a:br>
            <a:r>
              <a:rPr lang="pl-PL" sz="2400" dirty="0">
                <a:latin typeface="Times New Roman" panose="02020603050405020304" pitchFamily="18" charset="0"/>
                <a:cs typeface="Times New Roman" panose="02020603050405020304" pitchFamily="18" charset="0"/>
              </a:rPr>
              <a:t>(1) (184.95 u)(37.40) </a:t>
            </a:r>
            <a:r>
              <a:rPr lang="en-US" sz="2400" dirty="0">
                <a:latin typeface="Times New Roman" panose="02020603050405020304" pitchFamily="18" charset="0"/>
                <a:cs typeface="Times New Roman" panose="02020603050405020304" pitchFamily="18" charset="0"/>
              </a:rPr>
              <a:t>+</a:t>
            </a:r>
            <a:r>
              <a:rPr lang="pl-PL" sz="2400" dirty="0">
                <a:latin typeface="Times New Roman" panose="02020603050405020304" pitchFamily="18" charset="0"/>
                <a:cs typeface="Times New Roman" panose="02020603050405020304" pitchFamily="18" charset="0"/>
              </a:rPr>
              <a:t> (186.96 u)(62.60) </a:t>
            </a:r>
            <a:r>
              <a:rPr lang="en-US" sz="2400" dirty="0">
                <a:latin typeface="Times New Roman" panose="02020603050405020304" pitchFamily="18" charset="0"/>
                <a:cs typeface="Times New Roman" panose="02020603050405020304" pitchFamily="18" charset="0"/>
              </a:rPr>
              <a:t>                </a:t>
            </a:r>
            <a:r>
              <a:rPr lang="pl-PL" sz="2400" dirty="0">
                <a:solidFill>
                  <a:srgbClr val="FF0000"/>
                </a:solidFill>
                <a:latin typeface="Times New Roman" panose="02020603050405020304" pitchFamily="18" charset="0"/>
                <a:cs typeface="Times New Roman" panose="02020603050405020304" pitchFamily="18" charset="0"/>
              </a:rPr>
              <a:t>(2) (184.95 u)(0.3740) </a:t>
            </a:r>
            <a:r>
              <a:rPr lang="en-US" sz="2400" dirty="0">
                <a:solidFill>
                  <a:srgbClr val="FF0000"/>
                </a:solidFill>
                <a:latin typeface="Times New Roman" panose="02020603050405020304" pitchFamily="18" charset="0"/>
                <a:cs typeface="Times New Roman" panose="02020603050405020304" pitchFamily="18" charset="0"/>
              </a:rPr>
              <a:t>+</a:t>
            </a:r>
            <a:r>
              <a:rPr lang="pl-PL" sz="2400" dirty="0">
                <a:solidFill>
                  <a:srgbClr val="FF0000"/>
                </a:solidFill>
                <a:latin typeface="Times New Roman" panose="02020603050405020304" pitchFamily="18" charset="0"/>
                <a:cs typeface="Times New Roman" panose="02020603050405020304" pitchFamily="18" charset="0"/>
              </a:rPr>
              <a:t> (186.96 u)(0.6260) </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   </a:t>
            </a:r>
            <a:r>
              <a:rPr lang="en-US" sz="2000" dirty="0">
                <a:solidFill>
                  <a:srgbClr val="0000FF"/>
                </a:solidFill>
                <a:latin typeface="Times New Roman" panose="02020603050405020304" pitchFamily="18" charset="0"/>
                <a:cs typeface="Times New Roman" panose="02020603050405020304" pitchFamily="18" charset="0"/>
              </a:rPr>
              <a:t>this one does not work unless you divide it by 100                                                  this works</a:t>
            </a:r>
            <a:br>
              <a:rPr lang="en-US" sz="2400" dirty="0">
                <a:solidFill>
                  <a:srgbClr val="FF0000"/>
                </a:solidFill>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r>
              <a:rPr lang="pl-PL" sz="2400" dirty="0">
                <a:latin typeface="Times New Roman" panose="02020603050405020304" pitchFamily="18" charset="0"/>
                <a:cs typeface="Times New Roman" panose="02020603050405020304" pitchFamily="18" charset="0"/>
              </a:rPr>
              <a:t>(3) </a:t>
            </a:r>
            <a:r>
              <a:rPr lang="pl-PL" sz="2400" u="sng" dirty="0">
                <a:latin typeface="Times New Roman" panose="02020603050405020304" pitchFamily="18" charset="0"/>
                <a:cs typeface="Times New Roman" panose="02020603050405020304" pitchFamily="18" charset="0"/>
              </a:rPr>
              <a:t>(184.95 u)(37.40) </a:t>
            </a:r>
            <a:r>
              <a:rPr lang="en-US" sz="2400" u="sng" dirty="0">
                <a:latin typeface="Times New Roman" panose="02020603050405020304" pitchFamily="18" charset="0"/>
                <a:cs typeface="Times New Roman" panose="02020603050405020304" pitchFamily="18" charset="0"/>
              </a:rPr>
              <a:t>+</a:t>
            </a:r>
            <a:r>
              <a:rPr lang="pl-PL" sz="2400" u="sng" dirty="0">
                <a:latin typeface="Times New Roman" panose="02020603050405020304" pitchFamily="18" charset="0"/>
                <a:cs typeface="Times New Roman" panose="02020603050405020304" pitchFamily="18" charset="0"/>
              </a:rPr>
              <a:t> (186.96 u)(62.60</a:t>
            </a:r>
            <a:r>
              <a:rPr lang="pl-PL"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(4) </a:t>
            </a:r>
            <a:r>
              <a:rPr lang="pl-PL" sz="2400" u="sng" dirty="0">
                <a:latin typeface="Times New Roman" panose="02020603050405020304" pitchFamily="18" charset="0"/>
                <a:cs typeface="Times New Roman" panose="02020603050405020304" pitchFamily="18" charset="0"/>
              </a:rPr>
              <a:t>(184.95 u)(0.3740) </a:t>
            </a:r>
            <a:r>
              <a:rPr lang="en-US" sz="2400" u="sng" dirty="0">
                <a:latin typeface="Times New Roman" panose="02020603050405020304" pitchFamily="18" charset="0"/>
                <a:cs typeface="Times New Roman" panose="02020603050405020304" pitchFamily="18" charset="0"/>
              </a:rPr>
              <a:t>+</a:t>
            </a:r>
            <a:r>
              <a:rPr lang="pl-PL" sz="2400" u="sng" dirty="0">
                <a:latin typeface="Times New Roman" panose="02020603050405020304" pitchFamily="18" charset="0"/>
                <a:cs typeface="Times New Roman" panose="02020603050405020304" pitchFamily="18" charset="0"/>
              </a:rPr>
              <a:t> (186.96 u)(0.6260)</a:t>
            </a:r>
            <a:r>
              <a:rPr lang="pl-PL"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2</a:t>
            </a:r>
            <a:br>
              <a:rPr lang="en-US" sz="24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dirty="0">
                <a:solidFill>
                  <a:srgbClr val="0000FF"/>
                </a:solidFill>
                <a:latin typeface="Times New Roman" panose="02020603050405020304" pitchFamily="18" charset="0"/>
                <a:cs typeface="Times New Roman" panose="02020603050405020304" pitchFamily="18" charset="0"/>
              </a:rPr>
              <a:t>this would need to be divided by 100, not 2                                             this should not be divided at all</a:t>
            </a:r>
            <a:endParaRPr lang="en-US" sz="3600" dirty="0">
              <a:solidFill>
                <a:srgbClr val="0000FF"/>
              </a:solidFill>
              <a:latin typeface="Times New Roman" panose="02020603050405020304" pitchFamily="18" charset="0"/>
              <a:cs typeface="Times New Roman" panose="02020603050405020304" pitchFamily="18" charset="0"/>
            </a:endParaRPr>
          </a:p>
        </p:txBody>
      </p:sp>
      <p:graphicFrame>
        <p:nvGraphicFramePr>
          <p:cNvPr id="3" name="Table 3">
            <a:extLst>
              <a:ext uri="{FF2B5EF4-FFF2-40B4-BE49-F238E27FC236}">
                <a16:creationId xmlns:a16="http://schemas.microsoft.com/office/drawing/2014/main" id="{30861642-2D12-3024-EE9C-9FBA7C6D2E6C}"/>
              </a:ext>
            </a:extLst>
          </p:cNvPr>
          <p:cNvGraphicFramePr>
            <a:graphicFrameLocks noGrp="1"/>
          </p:cNvGraphicFramePr>
          <p:nvPr>
            <p:extLst>
              <p:ext uri="{D42A27DB-BD31-4B8C-83A1-F6EECF244321}">
                <p14:modId xmlns:p14="http://schemas.microsoft.com/office/powerpoint/2010/main" val="280529339"/>
              </p:ext>
            </p:extLst>
          </p:nvPr>
        </p:nvGraphicFramePr>
        <p:xfrm>
          <a:off x="3962403" y="0"/>
          <a:ext cx="8229597" cy="1584960"/>
        </p:xfrm>
        <a:graphic>
          <a:graphicData uri="http://schemas.openxmlformats.org/drawingml/2006/table">
            <a:tbl>
              <a:tblPr firstRow="1" bandRow="1">
                <a:tableStyleId>{5C22544A-7EE6-4342-B048-85BDC9FD1C3A}</a:tableStyleId>
              </a:tblPr>
              <a:tblGrid>
                <a:gridCol w="2743199">
                  <a:extLst>
                    <a:ext uri="{9D8B030D-6E8A-4147-A177-3AD203B41FA5}">
                      <a16:colId xmlns:a16="http://schemas.microsoft.com/office/drawing/2014/main" val="3638999999"/>
                    </a:ext>
                  </a:extLst>
                </a:gridCol>
                <a:gridCol w="2743199">
                  <a:extLst>
                    <a:ext uri="{9D8B030D-6E8A-4147-A177-3AD203B41FA5}">
                      <a16:colId xmlns:a16="http://schemas.microsoft.com/office/drawing/2014/main" val="477733319"/>
                    </a:ext>
                  </a:extLst>
                </a:gridCol>
                <a:gridCol w="2743199">
                  <a:extLst>
                    <a:ext uri="{9D8B030D-6E8A-4147-A177-3AD203B41FA5}">
                      <a16:colId xmlns:a16="http://schemas.microsoft.com/office/drawing/2014/main" val="3278379579"/>
                    </a:ext>
                  </a:extLst>
                </a:gridCol>
              </a:tblGrid>
              <a:tr h="370840">
                <a:tc gridSpan="3">
                  <a:txBody>
                    <a:bodyPr/>
                    <a:lstStyle/>
                    <a:p>
                      <a:pPr algn="ct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Naturally Occurring Isotopes of Rhenium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334209068"/>
                  </a:ext>
                </a:extLst>
              </a:tr>
              <a:tr h="370840">
                <a:tc>
                  <a:txBody>
                    <a:bodyPr/>
                    <a:lstStyle/>
                    <a:p>
                      <a:pPr algn="ctr"/>
                      <a:r>
                        <a:rPr lang="en-US" sz="2000" dirty="0">
                          <a:latin typeface="Times New Roman" panose="02020603050405020304" pitchFamily="18" charset="0"/>
                          <a:cs typeface="Times New Roman" panose="02020603050405020304" pitchFamily="18" charset="0"/>
                        </a:rPr>
                        <a:t>Isotope Natural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latin typeface="Times New Roman" panose="02020603050405020304" pitchFamily="18" charset="0"/>
                          <a:cs typeface="Times New Roman" panose="02020603050405020304" pitchFamily="18" charset="0"/>
                        </a:rPr>
                        <a:t> Atomic Mass (u)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latin typeface="Times New Roman" panose="02020603050405020304" pitchFamily="18" charset="0"/>
                          <a:cs typeface="Times New Roman" panose="02020603050405020304" pitchFamily="18" charset="0"/>
                        </a:rPr>
                        <a:t>Abundance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9471070"/>
                  </a:ext>
                </a:extLst>
              </a:tr>
              <a:tr h="370840">
                <a:tc>
                  <a:txBody>
                    <a:bodyPr/>
                    <a:lstStyle/>
                    <a:p>
                      <a:pPr algn="ctr"/>
                      <a:r>
                        <a:rPr lang="en-US" sz="2000" dirty="0">
                          <a:latin typeface="Times New Roman" panose="02020603050405020304" pitchFamily="18" charset="0"/>
                          <a:cs typeface="Times New Roman" panose="02020603050405020304" pitchFamily="18" charset="0"/>
                        </a:rPr>
                        <a:t>Re-185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latin typeface="Times New Roman" panose="02020603050405020304" pitchFamily="18" charset="0"/>
                          <a:cs typeface="Times New Roman" panose="02020603050405020304" pitchFamily="18" charset="0"/>
                        </a:rPr>
                        <a:t>184.95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latin typeface="Times New Roman" panose="02020603050405020304" pitchFamily="18" charset="0"/>
                          <a:cs typeface="Times New Roman" panose="02020603050405020304" pitchFamily="18" charset="0"/>
                        </a:rPr>
                        <a:t>37.40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6341588"/>
                  </a:ext>
                </a:extLst>
              </a:tr>
              <a:tr h="370840">
                <a:tc>
                  <a:txBody>
                    <a:bodyPr/>
                    <a:lstStyle/>
                    <a:p>
                      <a:pPr algn="ctr"/>
                      <a:r>
                        <a:rPr lang="en-US" sz="2000" dirty="0">
                          <a:latin typeface="Times New Roman" panose="02020603050405020304" pitchFamily="18" charset="0"/>
                          <a:cs typeface="Times New Roman" panose="02020603050405020304" pitchFamily="18" charset="0"/>
                        </a:rPr>
                        <a:t>Re-187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latin typeface="Times New Roman" panose="02020603050405020304" pitchFamily="18" charset="0"/>
                          <a:cs typeface="Times New Roman" panose="02020603050405020304" pitchFamily="18" charset="0"/>
                        </a:rPr>
                        <a:t>186.96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latin typeface="Times New Roman" panose="02020603050405020304" pitchFamily="18" charset="0"/>
                          <a:cs typeface="Times New Roman" panose="02020603050405020304" pitchFamily="18" charset="0"/>
                        </a:rPr>
                        <a:t>62.60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5952688"/>
                  </a:ext>
                </a:extLst>
              </a:tr>
            </a:tbl>
          </a:graphicData>
        </a:graphic>
      </p:graphicFrame>
    </p:spTree>
    <p:extLst>
      <p:ext uri="{BB962C8B-B14F-4D97-AF65-F5344CB8AC3E}">
        <p14:creationId xmlns:p14="http://schemas.microsoft.com/office/powerpoint/2010/main" val="31264795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33 Which general trend is observed as the elements in Period 2</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are considered from left to right?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Atomic mass decreases.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Melting point increases.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Electronegativity increases.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First ionization energy decreases.</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478386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5693866"/>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33 Which general trend is observed as the elements in Period 2</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are considered from left to right?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Atomic mass decreases.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Melting point increases.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(3) Electronegativity increases.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First ionization energy decreases.</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Period 2 (any period) atomic mass is increasing X wrong</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Period 2 (any period) melting point decreases X wrong</a:t>
            </a:r>
            <a:br>
              <a:rPr lang="en-US" sz="28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Period 2 (any period) electronegativity increases CORRECT</a:t>
            </a:r>
            <a:br>
              <a:rPr lang="en-US" sz="2800" dirty="0">
                <a:solidFill>
                  <a:srgbClr val="FF0000"/>
                </a:solidFill>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Period 2 (any period) 1</a:t>
            </a:r>
            <a:r>
              <a:rPr lang="en-US" sz="2800" baseline="30000" dirty="0">
                <a:latin typeface="Times New Roman" panose="02020603050405020304" pitchFamily="18" charset="0"/>
                <a:cs typeface="Times New Roman" panose="02020603050405020304" pitchFamily="18" charset="0"/>
              </a:rPr>
              <a:t>st</a:t>
            </a:r>
            <a:r>
              <a:rPr lang="en-US" sz="2800" dirty="0">
                <a:latin typeface="Times New Roman" panose="02020603050405020304" pitchFamily="18" charset="0"/>
                <a:cs typeface="Times New Roman" panose="02020603050405020304" pitchFamily="18" charset="0"/>
              </a:rPr>
              <a:t> ionization energy increases X wrong</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2819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6124754"/>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3 An excited potassium atom emits a specific amount of energy</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when one of its electrons moves from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the first shell to the fourth shell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the second shell to the fourth shell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the fourth shell to the fifth shell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(4) the fourth shell to the second shell</a:t>
            </a:r>
          </a:p>
          <a:p>
            <a:endParaRPr lang="en-US" sz="36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Spectra is released when an excited electron in a “higher” orbital releases energy in order to return to the normal lower energy state (called the ground state).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Choices 1, 2, and 3 are all getting excited, not emitting spectra.  </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(one of these is not like the others)</a:t>
            </a:r>
          </a:p>
        </p:txBody>
      </p:sp>
    </p:spTree>
    <p:extLst>
      <p:ext uri="{BB962C8B-B14F-4D97-AF65-F5344CB8AC3E}">
        <p14:creationId xmlns:p14="http://schemas.microsoft.com/office/powerpoint/2010/main" val="187512143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2862322"/>
          </a:xfrm>
          <a:prstGeom prst="rect">
            <a:avLst/>
          </a:prstGeom>
          <a:noFill/>
        </p:spPr>
        <p:txBody>
          <a:bodyPr wrap="square" rtlCol="0">
            <a:spAutoFit/>
          </a:bodyPr>
          <a:lstStyle/>
          <a:p>
            <a:r>
              <a:rPr lang="pt-BR" sz="3600" dirty="0">
                <a:latin typeface="Times New Roman" panose="02020603050405020304" pitchFamily="18" charset="0"/>
                <a:cs typeface="Times New Roman" panose="02020603050405020304" pitchFamily="18" charset="0"/>
              </a:rPr>
              <a:t>34 Which formula represents chromium(III) oxide? </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(1) CrO</a:t>
            </a:r>
            <a:r>
              <a:rPr lang="pt-BR" sz="3600" baseline="-25000" dirty="0">
                <a:latin typeface="Times New Roman" panose="02020603050405020304" pitchFamily="18" charset="0"/>
                <a:cs typeface="Times New Roman" panose="02020603050405020304" pitchFamily="18" charset="0"/>
              </a:rPr>
              <a:t>3</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(2) Cr</a:t>
            </a:r>
            <a:r>
              <a:rPr lang="pt-BR" sz="3600" baseline="-25000" dirty="0">
                <a:latin typeface="Times New Roman" panose="02020603050405020304" pitchFamily="18" charset="0"/>
                <a:cs typeface="Times New Roman" panose="02020603050405020304" pitchFamily="18" charset="0"/>
              </a:rPr>
              <a:t>3</a:t>
            </a:r>
            <a:r>
              <a:rPr lang="pt-BR" sz="3600" dirty="0">
                <a:latin typeface="Times New Roman" panose="02020603050405020304" pitchFamily="18" charset="0"/>
                <a:cs typeface="Times New Roman" panose="02020603050405020304" pitchFamily="18" charset="0"/>
              </a:rPr>
              <a:t>O </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(3) Cr</a:t>
            </a:r>
            <a:r>
              <a:rPr lang="pt-BR" sz="3600" baseline="-25000" dirty="0">
                <a:latin typeface="Times New Roman" panose="02020603050405020304" pitchFamily="18" charset="0"/>
                <a:cs typeface="Times New Roman" panose="02020603050405020304" pitchFamily="18" charset="0"/>
              </a:rPr>
              <a:t>2</a:t>
            </a:r>
            <a:r>
              <a:rPr lang="pt-BR" sz="3600" dirty="0">
                <a:latin typeface="Times New Roman" panose="02020603050405020304" pitchFamily="18" charset="0"/>
                <a:cs typeface="Times New Roman" panose="02020603050405020304" pitchFamily="18" charset="0"/>
              </a:rPr>
              <a:t>O</a:t>
            </a:r>
            <a:r>
              <a:rPr lang="pt-BR" sz="3600" baseline="-25000" dirty="0">
                <a:latin typeface="Times New Roman" panose="02020603050405020304" pitchFamily="18" charset="0"/>
                <a:cs typeface="Times New Roman" panose="02020603050405020304" pitchFamily="18" charset="0"/>
              </a:rPr>
              <a:t>3</a:t>
            </a:r>
            <a:r>
              <a:rPr lang="pt-BR" sz="3600" dirty="0">
                <a:latin typeface="Times New Roman" panose="02020603050405020304" pitchFamily="18" charset="0"/>
                <a:cs typeface="Times New Roman" panose="02020603050405020304" pitchFamily="18" charset="0"/>
              </a:rPr>
              <a:t> </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(4) Cr</a:t>
            </a:r>
            <a:r>
              <a:rPr lang="pt-BR" sz="3600" baseline="-25000" dirty="0">
                <a:latin typeface="Times New Roman" panose="02020603050405020304" pitchFamily="18" charset="0"/>
                <a:cs typeface="Times New Roman" panose="02020603050405020304" pitchFamily="18" charset="0"/>
              </a:rPr>
              <a:t>3</a:t>
            </a:r>
            <a:r>
              <a:rPr lang="pt-BR" sz="3600" dirty="0">
                <a:latin typeface="Times New Roman" panose="02020603050405020304" pitchFamily="18" charset="0"/>
                <a:cs typeface="Times New Roman" panose="02020603050405020304" pitchFamily="18" charset="0"/>
              </a:rPr>
              <a:t>O</a:t>
            </a:r>
            <a:r>
              <a:rPr lang="pt-BR" sz="3600" baseline="-25000" dirty="0">
                <a:latin typeface="Times New Roman" panose="02020603050405020304" pitchFamily="18" charset="0"/>
                <a:cs typeface="Times New Roman" panose="02020603050405020304" pitchFamily="18" charset="0"/>
              </a:rPr>
              <a:t>2</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76629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5386090"/>
          </a:xfrm>
          <a:prstGeom prst="rect">
            <a:avLst/>
          </a:prstGeom>
          <a:noFill/>
        </p:spPr>
        <p:txBody>
          <a:bodyPr wrap="square" rtlCol="0">
            <a:spAutoFit/>
          </a:bodyPr>
          <a:lstStyle/>
          <a:p>
            <a:r>
              <a:rPr lang="pt-BR" sz="3600" dirty="0">
                <a:latin typeface="Times New Roman" panose="02020603050405020304" pitchFamily="18" charset="0"/>
                <a:cs typeface="Times New Roman" panose="02020603050405020304" pitchFamily="18" charset="0"/>
              </a:rPr>
              <a:t>34 Which formula represents chromium(III) oxide? </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(1) CrO</a:t>
            </a:r>
            <a:r>
              <a:rPr lang="pt-BR" sz="3600" baseline="-25000" dirty="0">
                <a:latin typeface="Times New Roman" panose="02020603050405020304" pitchFamily="18" charset="0"/>
                <a:cs typeface="Times New Roman" panose="02020603050405020304" pitchFamily="18" charset="0"/>
              </a:rPr>
              <a:t>3</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(2) Cr</a:t>
            </a:r>
            <a:r>
              <a:rPr lang="pt-BR" sz="3600" baseline="-25000" dirty="0">
                <a:latin typeface="Times New Roman" panose="02020603050405020304" pitchFamily="18" charset="0"/>
                <a:cs typeface="Times New Roman" panose="02020603050405020304" pitchFamily="18" charset="0"/>
              </a:rPr>
              <a:t>3</a:t>
            </a:r>
            <a:r>
              <a:rPr lang="pt-BR" sz="3600" dirty="0">
                <a:latin typeface="Times New Roman" panose="02020603050405020304" pitchFamily="18" charset="0"/>
                <a:cs typeface="Times New Roman" panose="02020603050405020304" pitchFamily="18" charset="0"/>
              </a:rPr>
              <a:t>O </a:t>
            </a:r>
            <a:br>
              <a:rPr lang="pt-BR" sz="3600" dirty="0">
                <a:latin typeface="Times New Roman" panose="02020603050405020304" pitchFamily="18" charset="0"/>
                <a:cs typeface="Times New Roman" panose="02020603050405020304" pitchFamily="18" charset="0"/>
              </a:rPr>
            </a:br>
            <a:r>
              <a:rPr lang="pt-BR" sz="3600" dirty="0">
                <a:solidFill>
                  <a:srgbClr val="FF0000"/>
                </a:solidFill>
                <a:latin typeface="Times New Roman" panose="02020603050405020304" pitchFamily="18" charset="0"/>
                <a:cs typeface="Times New Roman" panose="02020603050405020304" pitchFamily="18" charset="0"/>
              </a:rPr>
              <a:t>(3) Cr</a:t>
            </a:r>
            <a:r>
              <a:rPr lang="pt-BR" sz="3600" baseline="-25000" dirty="0">
                <a:solidFill>
                  <a:srgbClr val="FF0000"/>
                </a:solidFill>
                <a:latin typeface="Times New Roman" panose="02020603050405020304" pitchFamily="18" charset="0"/>
                <a:cs typeface="Times New Roman" panose="02020603050405020304" pitchFamily="18" charset="0"/>
              </a:rPr>
              <a:t>2</a:t>
            </a:r>
            <a:r>
              <a:rPr lang="pt-BR" sz="3600" dirty="0">
                <a:solidFill>
                  <a:srgbClr val="FF0000"/>
                </a:solidFill>
                <a:latin typeface="Times New Roman" panose="02020603050405020304" pitchFamily="18" charset="0"/>
                <a:cs typeface="Times New Roman" panose="02020603050405020304" pitchFamily="18" charset="0"/>
              </a:rPr>
              <a:t>O</a:t>
            </a:r>
            <a:r>
              <a:rPr lang="pt-BR" sz="3600" baseline="-25000" dirty="0">
                <a:solidFill>
                  <a:srgbClr val="FF0000"/>
                </a:solidFill>
                <a:latin typeface="Times New Roman" panose="02020603050405020304" pitchFamily="18" charset="0"/>
                <a:cs typeface="Times New Roman" panose="02020603050405020304" pitchFamily="18" charset="0"/>
              </a:rPr>
              <a:t>3</a:t>
            </a:r>
            <a:r>
              <a:rPr lang="pt-BR" sz="3600" dirty="0">
                <a:solidFill>
                  <a:srgbClr val="FF0000"/>
                </a:solidFill>
                <a:latin typeface="Times New Roman" panose="02020603050405020304" pitchFamily="18" charset="0"/>
                <a:cs typeface="Times New Roman" panose="02020603050405020304" pitchFamily="18" charset="0"/>
              </a:rPr>
              <a:t> </a:t>
            </a:r>
            <a:br>
              <a:rPr lang="pt-BR" sz="3600" dirty="0">
                <a:latin typeface="Times New Roman" panose="02020603050405020304" pitchFamily="18" charset="0"/>
                <a:cs typeface="Times New Roman" panose="02020603050405020304" pitchFamily="18" charset="0"/>
              </a:rPr>
            </a:br>
            <a:r>
              <a:rPr lang="pt-BR" sz="3600" dirty="0">
                <a:latin typeface="Times New Roman" panose="02020603050405020304" pitchFamily="18" charset="0"/>
                <a:cs typeface="Times New Roman" panose="02020603050405020304" pitchFamily="18" charset="0"/>
              </a:rPr>
              <a:t>(4) Cr</a:t>
            </a:r>
            <a:r>
              <a:rPr lang="pt-BR" sz="3600" baseline="-25000" dirty="0">
                <a:latin typeface="Times New Roman" panose="02020603050405020304" pitchFamily="18" charset="0"/>
                <a:cs typeface="Times New Roman" panose="02020603050405020304" pitchFamily="18" charset="0"/>
              </a:rPr>
              <a:t>3</a:t>
            </a:r>
            <a:r>
              <a:rPr lang="pt-BR" sz="3600" dirty="0">
                <a:latin typeface="Times New Roman" panose="02020603050405020304" pitchFamily="18" charset="0"/>
                <a:cs typeface="Times New Roman" panose="02020603050405020304" pitchFamily="18" charset="0"/>
              </a:rPr>
              <a:t>O</a:t>
            </a:r>
            <a:r>
              <a:rPr lang="pt-BR" sz="3600" baseline="-25000" dirty="0">
                <a:latin typeface="Times New Roman" panose="02020603050405020304" pitchFamily="18" charset="0"/>
                <a:cs typeface="Times New Roman" panose="02020603050405020304" pitchFamily="18" charset="0"/>
              </a:rPr>
              <a:t>2</a:t>
            </a:r>
            <a:br>
              <a:rPr lang="pt-BR" sz="3600" baseline="-25000" dirty="0">
                <a:latin typeface="Times New Roman" panose="02020603050405020304" pitchFamily="18" charset="0"/>
                <a:cs typeface="Times New Roman" panose="02020603050405020304" pitchFamily="18" charset="0"/>
              </a:rPr>
            </a:br>
            <a:br>
              <a:rPr lang="pt-BR" sz="3600" baseline="-25000" dirty="0">
                <a:latin typeface="Times New Roman" panose="02020603050405020304" pitchFamily="18" charset="0"/>
                <a:cs typeface="Times New Roman" panose="02020603050405020304" pitchFamily="18" charset="0"/>
              </a:rPr>
            </a:br>
            <a:r>
              <a:rPr lang="pt-BR" sz="2800" dirty="0">
                <a:solidFill>
                  <a:srgbClr val="FF0000"/>
                </a:solidFill>
                <a:latin typeface="Times New Roman" panose="02020603050405020304" pitchFamily="18" charset="0"/>
                <a:cs typeface="Times New Roman" panose="02020603050405020304" pitchFamily="18" charset="0"/>
              </a:rPr>
              <a:t>Roman numberal III means Cr</a:t>
            </a:r>
            <a:r>
              <a:rPr lang="pt-BR" sz="2800" baseline="30000" dirty="0">
                <a:solidFill>
                  <a:srgbClr val="FF0000"/>
                </a:solidFill>
                <a:latin typeface="Times New Roman" panose="02020603050405020304" pitchFamily="18" charset="0"/>
                <a:cs typeface="Times New Roman" panose="02020603050405020304" pitchFamily="18" charset="0"/>
              </a:rPr>
              <a:t>+3</a:t>
            </a:r>
            <a:r>
              <a:rPr lang="pt-BR" sz="2800" dirty="0">
                <a:solidFill>
                  <a:srgbClr val="FF0000"/>
                </a:solidFill>
                <a:latin typeface="Times New Roman" panose="02020603050405020304" pitchFamily="18" charset="0"/>
                <a:cs typeface="Times New Roman" panose="02020603050405020304" pitchFamily="18" charset="0"/>
              </a:rPr>
              <a:t> cation with the O</a:t>
            </a:r>
            <a:r>
              <a:rPr lang="pt-BR" sz="2800" baseline="30000" dirty="0">
                <a:solidFill>
                  <a:srgbClr val="FF0000"/>
                </a:solidFill>
                <a:latin typeface="Times New Roman" panose="02020603050405020304" pitchFamily="18" charset="0"/>
                <a:cs typeface="Times New Roman" panose="02020603050405020304" pitchFamily="18" charset="0"/>
              </a:rPr>
              <a:t>-2</a:t>
            </a:r>
            <a:r>
              <a:rPr lang="pt-BR" sz="2800" dirty="0">
                <a:solidFill>
                  <a:srgbClr val="FF0000"/>
                </a:solidFill>
                <a:latin typeface="Times New Roman" panose="02020603050405020304" pitchFamily="18" charset="0"/>
                <a:cs typeface="Times New Roman" panose="02020603050405020304" pitchFamily="18" charset="0"/>
              </a:rPr>
              <a:t> anion</a:t>
            </a:r>
          </a:p>
          <a:p>
            <a:endParaRPr lang="pt-BR" sz="2800" dirty="0">
              <a:solidFill>
                <a:srgbClr val="FF0000"/>
              </a:solidFill>
              <a:latin typeface="Times New Roman" panose="02020603050405020304" pitchFamily="18" charset="0"/>
              <a:cs typeface="Times New Roman" panose="02020603050405020304" pitchFamily="18" charset="0"/>
            </a:endParaRPr>
          </a:p>
          <a:p>
            <a:r>
              <a:rPr lang="pt-BR" sz="2800" dirty="0">
                <a:solidFill>
                  <a:srgbClr val="FF0000"/>
                </a:solidFill>
                <a:latin typeface="Times New Roman" panose="02020603050405020304" pitchFamily="18" charset="0"/>
                <a:cs typeface="Times New Roman" panose="02020603050405020304" pitchFamily="18" charset="0"/>
              </a:rPr>
              <a:t>Cr</a:t>
            </a:r>
            <a:r>
              <a:rPr lang="pt-BR" sz="2800" baseline="30000" dirty="0">
                <a:solidFill>
                  <a:srgbClr val="FF0000"/>
                </a:solidFill>
                <a:latin typeface="Times New Roman" panose="02020603050405020304" pitchFamily="18" charset="0"/>
                <a:cs typeface="Times New Roman" panose="02020603050405020304" pitchFamily="18" charset="0"/>
              </a:rPr>
              <a:t>+3   </a:t>
            </a:r>
            <a:r>
              <a:rPr lang="pt-BR" sz="2800" dirty="0">
                <a:solidFill>
                  <a:srgbClr val="FF0000"/>
                </a:solidFill>
                <a:latin typeface="Times New Roman" panose="02020603050405020304" pitchFamily="18" charset="0"/>
                <a:cs typeface="Times New Roman" panose="02020603050405020304" pitchFamily="18" charset="0"/>
              </a:rPr>
              <a:t>O</a:t>
            </a:r>
            <a:r>
              <a:rPr lang="pt-BR" sz="2800" baseline="30000" dirty="0">
                <a:solidFill>
                  <a:srgbClr val="FF0000"/>
                </a:solidFill>
                <a:latin typeface="Times New Roman" panose="02020603050405020304" pitchFamily="18" charset="0"/>
                <a:cs typeface="Times New Roman" panose="02020603050405020304" pitchFamily="18" charset="0"/>
              </a:rPr>
              <a:t>-2</a:t>
            </a:r>
            <a:r>
              <a:rPr lang="pt-BR" sz="2800" dirty="0">
                <a:solidFill>
                  <a:srgbClr val="FF0000"/>
                </a:solidFill>
                <a:latin typeface="Times New Roman" panose="02020603050405020304" pitchFamily="18" charset="0"/>
                <a:cs typeface="Times New Roman" panose="02020603050405020304" pitchFamily="18" charset="0"/>
              </a:rPr>
              <a:t>  →  Cr</a:t>
            </a:r>
            <a:r>
              <a:rPr lang="pt-BR" sz="2800" baseline="-25000" dirty="0">
                <a:solidFill>
                  <a:srgbClr val="FF0000"/>
                </a:solidFill>
                <a:latin typeface="Times New Roman" panose="02020603050405020304" pitchFamily="18" charset="0"/>
                <a:cs typeface="Times New Roman" panose="02020603050405020304" pitchFamily="18" charset="0"/>
              </a:rPr>
              <a:t>2</a:t>
            </a:r>
            <a:r>
              <a:rPr lang="pt-BR" sz="2800" dirty="0">
                <a:solidFill>
                  <a:srgbClr val="FF0000"/>
                </a:solidFill>
                <a:latin typeface="Times New Roman" panose="02020603050405020304" pitchFamily="18" charset="0"/>
                <a:cs typeface="Times New Roman" panose="02020603050405020304" pitchFamily="18" charset="0"/>
              </a:rPr>
              <a:t>O</a:t>
            </a:r>
            <a:r>
              <a:rPr lang="pt-BR" sz="2800" baseline="-25000" dirty="0">
                <a:solidFill>
                  <a:srgbClr val="FF0000"/>
                </a:solidFill>
                <a:latin typeface="Times New Roman" panose="02020603050405020304" pitchFamily="18" charset="0"/>
                <a:cs typeface="Times New Roman" panose="02020603050405020304" pitchFamily="18" charset="0"/>
              </a:rPr>
              <a:t>3</a:t>
            </a:r>
            <a:r>
              <a:rPr lang="pt-BR" sz="2800" dirty="0">
                <a:solidFill>
                  <a:srgbClr val="FF0000"/>
                </a:solidFill>
                <a:latin typeface="Times New Roman" panose="02020603050405020304" pitchFamily="18" charset="0"/>
                <a:cs typeface="Times New Roman" panose="02020603050405020304" pitchFamily="18" charset="0"/>
              </a:rPr>
              <a:t> </a:t>
            </a:r>
            <a:br>
              <a:rPr lang="pt-BR" sz="2800" dirty="0">
                <a:solidFill>
                  <a:srgbClr val="FF0000"/>
                </a:solidFill>
                <a:latin typeface="Times New Roman" panose="02020603050405020304" pitchFamily="18" charset="0"/>
                <a:cs typeface="Times New Roman" panose="02020603050405020304" pitchFamily="18" charset="0"/>
              </a:rPr>
            </a:br>
            <a:br>
              <a:rPr lang="pt-BR" sz="2800" dirty="0">
                <a:solidFill>
                  <a:srgbClr val="FF0000"/>
                </a:solidFill>
                <a:latin typeface="Times New Roman" panose="02020603050405020304" pitchFamily="18" charset="0"/>
                <a:cs typeface="Times New Roman" panose="02020603050405020304" pitchFamily="18" charset="0"/>
              </a:rPr>
            </a:br>
            <a:r>
              <a:rPr lang="pt-BR" sz="2800" dirty="0">
                <a:solidFill>
                  <a:srgbClr val="FF0000"/>
                </a:solidFill>
                <a:latin typeface="Times New Roman" panose="02020603050405020304" pitchFamily="18" charset="0"/>
                <a:cs typeface="Times New Roman" panose="02020603050405020304" pitchFamily="18" charset="0"/>
              </a:rPr>
              <a:t>Criss cross your way to one easy point (if you write the ions out)</a:t>
            </a:r>
            <a:endParaRPr lang="en-US" sz="4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73707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563231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35 Given the balanced equation representing a reaction: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2KClO</a:t>
            </a:r>
            <a:r>
              <a:rPr lang="en-US" sz="3600" baseline="-25000" dirty="0">
                <a:latin typeface="Times New Roman" panose="02020603050405020304" pitchFamily="18" charset="0"/>
                <a:cs typeface="Times New Roman" panose="02020603050405020304" pitchFamily="18" charset="0"/>
              </a:rPr>
              <a:t>3</a:t>
            </a:r>
            <a:r>
              <a:rPr lang="en-US" sz="3600" dirty="0">
                <a:latin typeface="Times New Roman" panose="02020603050405020304" pitchFamily="18" charset="0"/>
                <a:cs typeface="Times New Roman" panose="02020603050405020304" pitchFamily="18" charset="0"/>
              </a:rPr>
              <a:t> + energy → 2KCl + 3O</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What is the mass of </a:t>
            </a:r>
            <a:r>
              <a:rPr lang="en-US" sz="3600" dirty="0" err="1">
                <a:latin typeface="Times New Roman" panose="02020603050405020304" pitchFamily="18" charset="0"/>
                <a:cs typeface="Times New Roman" panose="02020603050405020304" pitchFamily="18" charset="0"/>
              </a:rPr>
              <a:t>KCl</a:t>
            </a:r>
            <a:r>
              <a:rPr lang="en-US" sz="3600" dirty="0">
                <a:latin typeface="Times New Roman" panose="02020603050405020304" pitchFamily="18" charset="0"/>
                <a:cs typeface="Times New Roman" panose="02020603050405020304" pitchFamily="18" charset="0"/>
              </a:rPr>
              <a:t> produced when 24.51 grams of KClO</a:t>
            </a:r>
            <a:r>
              <a:rPr lang="en-US" sz="3600" baseline="-25000" dirty="0">
                <a:latin typeface="Times New Roman" panose="02020603050405020304" pitchFamily="18" charset="0"/>
                <a:cs typeface="Times New Roman" panose="02020603050405020304" pitchFamily="18" charset="0"/>
              </a:rPr>
              <a:t>3</a:t>
            </a:r>
            <a:r>
              <a:rPr lang="en-US" sz="3600" dirty="0">
                <a:latin typeface="Times New Roman" panose="02020603050405020304" pitchFamily="18" charset="0"/>
                <a:cs typeface="Times New Roman" panose="02020603050405020304" pitchFamily="18" charset="0"/>
              </a:rPr>
              <a:t> reacts completely to produce 9.60 grams of O</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5.31 g</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14.91 g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34.11 g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43.71 g</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11942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6617196"/>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35 Given the balanced equation representing a reaction: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2KClO</a:t>
            </a:r>
            <a:r>
              <a:rPr lang="en-US" sz="3600" baseline="-25000" dirty="0">
                <a:latin typeface="Times New Roman" panose="02020603050405020304" pitchFamily="18" charset="0"/>
                <a:cs typeface="Times New Roman" panose="02020603050405020304" pitchFamily="18" charset="0"/>
              </a:rPr>
              <a:t>3</a:t>
            </a:r>
            <a:r>
              <a:rPr lang="en-US" sz="3600" dirty="0">
                <a:latin typeface="Times New Roman" panose="02020603050405020304" pitchFamily="18" charset="0"/>
                <a:cs typeface="Times New Roman" panose="02020603050405020304" pitchFamily="18" charset="0"/>
              </a:rPr>
              <a:t> + energy → 2KCl + 3O</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24.51 g    →     →    →  X grams + 9.60 grams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What is the mass of </a:t>
            </a:r>
            <a:r>
              <a:rPr lang="en-US" sz="3600" dirty="0" err="1">
                <a:latin typeface="Times New Roman" panose="02020603050405020304" pitchFamily="18" charset="0"/>
                <a:cs typeface="Times New Roman" panose="02020603050405020304" pitchFamily="18" charset="0"/>
              </a:rPr>
              <a:t>KCl</a:t>
            </a:r>
            <a:r>
              <a:rPr lang="en-US" sz="3600" dirty="0">
                <a:latin typeface="Times New Roman" panose="02020603050405020304" pitchFamily="18" charset="0"/>
                <a:cs typeface="Times New Roman" panose="02020603050405020304" pitchFamily="18" charset="0"/>
              </a:rPr>
              <a:t> produced when 24.51 grams of KClO</a:t>
            </a:r>
            <a:r>
              <a:rPr lang="en-US" sz="3600" baseline="-25000" dirty="0">
                <a:latin typeface="Times New Roman" panose="02020603050405020304" pitchFamily="18" charset="0"/>
                <a:cs typeface="Times New Roman" panose="02020603050405020304" pitchFamily="18" charset="0"/>
              </a:rPr>
              <a:t>3</a:t>
            </a:r>
            <a:r>
              <a:rPr lang="en-US" sz="3600" dirty="0">
                <a:latin typeface="Times New Roman" panose="02020603050405020304" pitchFamily="18" charset="0"/>
                <a:cs typeface="Times New Roman" panose="02020603050405020304" pitchFamily="18" charset="0"/>
              </a:rPr>
              <a:t> reacts completely to produce 9.60 grams of O</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5.31 g</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(2) 14.91 g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34.11 g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43.71 g</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Looks hard, but it’s the conservation of mass problem:   24.51 g = X + 9.60 g</a:t>
            </a:r>
            <a:endParaRPr lang="en-US" sz="4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884871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2862322"/>
          </a:xfrm>
          <a:prstGeom prst="rect">
            <a:avLst/>
          </a:prstGeom>
          <a:noFill/>
        </p:spPr>
        <p:txBody>
          <a:bodyPr wrap="square" rtlCol="0">
            <a:spAutoFit/>
          </a:bodyPr>
          <a:lstStyle/>
          <a:p>
            <a:r>
              <a:rPr lang="it-IT" sz="3600" dirty="0">
                <a:latin typeface="Times New Roman" panose="02020603050405020304" pitchFamily="18" charset="0"/>
                <a:cs typeface="Times New Roman" panose="02020603050405020304" pitchFamily="18" charset="0"/>
              </a:rPr>
              <a:t>36 Which equation represents conservation of atoms? </a:t>
            </a:r>
            <a:br>
              <a:rPr lang="it-IT" sz="3600" dirty="0">
                <a:latin typeface="Times New Roman" panose="02020603050405020304" pitchFamily="18" charset="0"/>
                <a:cs typeface="Times New Roman" panose="02020603050405020304" pitchFamily="18" charset="0"/>
              </a:rPr>
            </a:br>
            <a:r>
              <a:rPr lang="it-IT" sz="3600" dirty="0">
                <a:latin typeface="Times New Roman" panose="02020603050405020304" pitchFamily="18" charset="0"/>
                <a:cs typeface="Times New Roman" panose="02020603050405020304" pitchFamily="18" charset="0"/>
              </a:rPr>
              <a:t>(1)  TiO</a:t>
            </a:r>
            <a:r>
              <a:rPr lang="it-IT" sz="3600" baseline="-25000" dirty="0">
                <a:latin typeface="Times New Roman" panose="02020603050405020304" pitchFamily="18" charset="0"/>
                <a:cs typeface="Times New Roman" panose="02020603050405020304" pitchFamily="18" charset="0"/>
              </a:rPr>
              <a:t>2</a:t>
            </a:r>
            <a:r>
              <a:rPr lang="it-IT" sz="3600" dirty="0">
                <a:latin typeface="Times New Roman" panose="02020603050405020304" pitchFamily="18" charset="0"/>
                <a:cs typeface="Times New Roman" panose="02020603050405020304" pitchFamily="18" charset="0"/>
              </a:rPr>
              <a:t> + 2Al → 2Al</a:t>
            </a:r>
            <a:r>
              <a:rPr lang="it-IT" sz="3600" baseline="-25000" dirty="0">
                <a:latin typeface="Times New Roman" panose="02020603050405020304" pitchFamily="18" charset="0"/>
                <a:cs typeface="Times New Roman" panose="02020603050405020304" pitchFamily="18" charset="0"/>
              </a:rPr>
              <a:t>2</a:t>
            </a:r>
            <a:r>
              <a:rPr lang="it-IT" sz="3600" dirty="0">
                <a:latin typeface="Times New Roman" panose="02020603050405020304" pitchFamily="18" charset="0"/>
                <a:cs typeface="Times New Roman" panose="02020603050405020304" pitchFamily="18" charset="0"/>
              </a:rPr>
              <a:t>O</a:t>
            </a:r>
            <a:r>
              <a:rPr lang="it-IT" sz="3600" baseline="-25000" dirty="0">
                <a:latin typeface="Times New Roman" panose="02020603050405020304" pitchFamily="18" charset="0"/>
                <a:cs typeface="Times New Roman" panose="02020603050405020304" pitchFamily="18" charset="0"/>
              </a:rPr>
              <a:t>3</a:t>
            </a:r>
            <a:r>
              <a:rPr lang="it-IT" sz="3600" dirty="0">
                <a:latin typeface="Times New Roman" panose="02020603050405020304" pitchFamily="18" charset="0"/>
                <a:cs typeface="Times New Roman" panose="02020603050405020304" pitchFamily="18" charset="0"/>
              </a:rPr>
              <a:t> + Ti </a:t>
            </a:r>
            <a:br>
              <a:rPr lang="it-IT" sz="3600" dirty="0">
                <a:latin typeface="Times New Roman" panose="02020603050405020304" pitchFamily="18" charset="0"/>
                <a:cs typeface="Times New Roman" panose="02020603050405020304" pitchFamily="18" charset="0"/>
              </a:rPr>
            </a:br>
            <a:r>
              <a:rPr lang="it-IT" sz="3600" dirty="0">
                <a:latin typeface="Times New Roman" panose="02020603050405020304" pitchFamily="18" charset="0"/>
                <a:cs typeface="Times New Roman" panose="02020603050405020304" pitchFamily="18" charset="0"/>
              </a:rPr>
              <a:t>(2)  TiO</a:t>
            </a:r>
            <a:r>
              <a:rPr lang="it-IT" sz="3600" baseline="-25000" dirty="0">
                <a:latin typeface="Times New Roman" panose="02020603050405020304" pitchFamily="18" charset="0"/>
                <a:cs typeface="Times New Roman" panose="02020603050405020304" pitchFamily="18" charset="0"/>
              </a:rPr>
              <a:t>2</a:t>
            </a:r>
            <a:r>
              <a:rPr lang="it-IT" sz="3600" dirty="0">
                <a:latin typeface="Times New Roman" panose="02020603050405020304" pitchFamily="18" charset="0"/>
                <a:cs typeface="Times New Roman" panose="02020603050405020304" pitchFamily="18" charset="0"/>
              </a:rPr>
              <a:t> + 4Al → 2Al</a:t>
            </a:r>
            <a:r>
              <a:rPr lang="it-IT" sz="3600" baseline="-25000" dirty="0">
                <a:latin typeface="Times New Roman" panose="02020603050405020304" pitchFamily="18" charset="0"/>
                <a:cs typeface="Times New Roman" panose="02020603050405020304" pitchFamily="18" charset="0"/>
              </a:rPr>
              <a:t>2</a:t>
            </a:r>
            <a:r>
              <a:rPr lang="it-IT" sz="3600" dirty="0">
                <a:latin typeface="Times New Roman" panose="02020603050405020304" pitchFamily="18" charset="0"/>
                <a:cs typeface="Times New Roman" panose="02020603050405020304" pitchFamily="18" charset="0"/>
              </a:rPr>
              <a:t>O</a:t>
            </a:r>
            <a:r>
              <a:rPr lang="it-IT" sz="3600" baseline="-25000" dirty="0">
                <a:latin typeface="Times New Roman" panose="02020603050405020304" pitchFamily="18" charset="0"/>
                <a:cs typeface="Times New Roman" panose="02020603050405020304" pitchFamily="18" charset="0"/>
              </a:rPr>
              <a:t>3</a:t>
            </a:r>
            <a:r>
              <a:rPr lang="it-IT" sz="3600" dirty="0">
                <a:latin typeface="Times New Roman" panose="02020603050405020304" pitchFamily="18" charset="0"/>
                <a:cs typeface="Times New Roman" panose="02020603050405020304" pitchFamily="18" charset="0"/>
              </a:rPr>
              <a:t> + Ti </a:t>
            </a:r>
            <a:br>
              <a:rPr lang="it-IT" sz="3600" dirty="0">
                <a:latin typeface="Times New Roman" panose="02020603050405020304" pitchFamily="18" charset="0"/>
                <a:cs typeface="Times New Roman" panose="02020603050405020304" pitchFamily="18" charset="0"/>
              </a:rPr>
            </a:br>
            <a:r>
              <a:rPr lang="it-IT" sz="3600" dirty="0">
                <a:latin typeface="Times New Roman" panose="02020603050405020304" pitchFamily="18" charset="0"/>
                <a:cs typeface="Times New Roman" panose="02020603050405020304" pitchFamily="18" charset="0"/>
              </a:rPr>
              <a:t>(3)  3TiO</a:t>
            </a:r>
            <a:r>
              <a:rPr lang="it-IT" sz="3600" baseline="-25000" dirty="0">
                <a:latin typeface="Times New Roman" panose="02020603050405020304" pitchFamily="18" charset="0"/>
                <a:cs typeface="Times New Roman" panose="02020603050405020304" pitchFamily="18" charset="0"/>
              </a:rPr>
              <a:t>2</a:t>
            </a:r>
            <a:r>
              <a:rPr lang="it-IT" sz="3600" dirty="0">
                <a:latin typeface="Times New Roman" panose="02020603050405020304" pitchFamily="18" charset="0"/>
                <a:cs typeface="Times New Roman" panose="02020603050405020304" pitchFamily="18" charset="0"/>
              </a:rPr>
              <a:t> + 2Al → 2Al</a:t>
            </a:r>
            <a:r>
              <a:rPr lang="it-IT" sz="3600" baseline="-25000" dirty="0">
                <a:latin typeface="Times New Roman" panose="02020603050405020304" pitchFamily="18" charset="0"/>
                <a:cs typeface="Times New Roman" panose="02020603050405020304" pitchFamily="18" charset="0"/>
              </a:rPr>
              <a:t>2</a:t>
            </a:r>
            <a:r>
              <a:rPr lang="it-IT" sz="3600" dirty="0">
                <a:latin typeface="Times New Roman" panose="02020603050405020304" pitchFamily="18" charset="0"/>
                <a:cs typeface="Times New Roman" panose="02020603050405020304" pitchFamily="18" charset="0"/>
              </a:rPr>
              <a:t>O</a:t>
            </a:r>
            <a:r>
              <a:rPr lang="it-IT" sz="3600" baseline="-25000" dirty="0">
                <a:latin typeface="Times New Roman" panose="02020603050405020304" pitchFamily="18" charset="0"/>
                <a:cs typeface="Times New Roman" panose="02020603050405020304" pitchFamily="18" charset="0"/>
              </a:rPr>
              <a:t>3</a:t>
            </a:r>
            <a:r>
              <a:rPr lang="it-IT" sz="3600" dirty="0">
                <a:latin typeface="Times New Roman" panose="02020603050405020304" pitchFamily="18" charset="0"/>
                <a:cs typeface="Times New Roman" panose="02020603050405020304" pitchFamily="18" charset="0"/>
              </a:rPr>
              <a:t> + 3Ti </a:t>
            </a:r>
            <a:br>
              <a:rPr lang="it-IT" sz="3600" dirty="0">
                <a:latin typeface="Times New Roman" panose="02020603050405020304" pitchFamily="18" charset="0"/>
                <a:cs typeface="Times New Roman" panose="02020603050405020304" pitchFamily="18" charset="0"/>
              </a:rPr>
            </a:br>
            <a:r>
              <a:rPr lang="it-IT" sz="3600" dirty="0">
                <a:latin typeface="Times New Roman" panose="02020603050405020304" pitchFamily="18" charset="0"/>
                <a:cs typeface="Times New Roman" panose="02020603050405020304" pitchFamily="18" charset="0"/>
              </a:rPr>
              <a:t>(4)  3TiO</a:t>
            </a:r>
            <a:r>
              <a:rPr lang="it-IT" sz="3600" baseline="-25000" dirty="0">
                <a:latin typeface="Times New Roman" panose="02020603050405020304" pitchFamily="18" charset="0"/>
                <a:cs typeface="Times New Roman" panose="02020603050405020304" pitchFamily="18" charset="0"/>
              </a:rPr>
              <a:t>2</a:t>
            </a:r>
            <a:r>
              <a:rPr lang="it-IT" sz="3600" dirty="0">
                <a:latin typeface="Times New Roman" panose="02020603050405020304" pitchFamily="18" charset="0"/>
                <a:cs typeface="Times New Roman" panose="02020603050405020304" pitchFamily="18" charset="0"/>
              </a:rPr>
              <a:t> + 4Al → 2Al</a:t>
            </a:r>
            <a:r>
              <a:rPr lang="it-IT" sz="3600" baseline="-25000" dirty="0">
                <a:latin typeface="Times New Roman" panose="02020603050405020304" pitchFamily="18" charset="0"/>
                <a:cs typeface="Times New Roman" panose="02020603050405020304" pitchFamily="18" charset="0"/>
              </a:rPr>
              <a:t>2</a:t>
            </a:r>
            <a:r>
              <a:rPr lang="it-IT" sz="3600" dirty="0">
                <a:latin typeface="Times New Roman" panose="02020603050405020304" pitchFamily="18" charset="0"/>
                <a:cs typeface="Times New Roman" panose="02020603050405020304" pitchFamily="18" charset="0"/>
              </a:rPr>
              <a:t>O</a:t>
            </a:r>
            <a:r>
              <a:rPr lang="it-IT" sz="3600" baseline="-25000" dirty="0">
                <a:latin typeface="Times New Roman" panose="02020603050405020304" pitchFamily="18" charset="0"/>
                <a:cs typeface="Times New Roman" panose="02020603050405020304" pitchFamily="18" charset="0"/>
              </a:rPr>
              <a:t>3</a:t>
            </a:r>
            <a:r>
              <a:rPr lang="it-IT" sz="3600" dirty="0">
                <a:latin typeface="Times New Roman" panose="02020603050405020304" pitchFamily="18" charset="0"/>
                <a:cs typeface="Times New Roman" panose="02020603050405020304" pitchFamily="18" charset="0"/>
              </a:rPr>
              <a:t> + 3Ti</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149197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4278094"/>
          </a:xfrm>
          <a:prstGeom prst="rect">
            <a:avLst/>
          </a:prstGeom>
          <a:noFill/>
        </p:spPr>
        <p:txBody>
          <a:bodyPr wrap="square" rtlCol="0">
            <a:spAutoFit/>
          </a:bodyPr>
          <a:lstStyle/>
          <a:p>
            <a:r>
              <a:rPr lang="it-IT" sz="3600" dirty="0">
                <a:latin typeface="Times New Roman" panose="02020603050405020304" pitchFamily="18" charset="0"/>
                <a:cs typeface="Times New Roman" panose="02020603050405020304" pitchFamily="18" charset="0"/>
              </a:rPr>
              <a:t>36 Which equation represents conservation of atoms? </a:t>
            </a:r>
            <a:br>
              <a:rPr lang="it-IT" sz="3600" dirty="0">
                <a:latin typeface="Times New Roman" panose="02020603050405020304" pitchFamily="18" charset="0"/>
                <a:cs typeface="Times New Roman" panose="02020603050405020304" pitchFamily="18" charset="0"/>
              </a:rPr>
            </a:br>
            <a:r>
              <a:rPr lang="it-IT" sz="3600" dirty="0">
                <a:latin typeface="Times New Roman" panose="02020603050405020304" pitchFamily="18" charset="0"/>
                <a:cs typeface="Times New Roman" panose="02020603050405020304" pitchFamily="18" charset="0"/>
              </a:rPr>
              <a:t>(1)  TiO</a:t>
            </a:r>
            <a:r>
              <a:rPr lang="it-IT" sz="3600" baseline="-25000" dirty="0">
                <a:latin typeface="Times New Roman" panose="02020603050405020304" pitchFamily="18" charset="0"/>
                <a:cs typeface="Times New Roman" panose="02020603050405020304" pitchFamily="18" charset="0"/>
              </a:rPr>
              <a:t>2</a:t>
            </a:r>
            <a:r>
              <a:rPr lang="it-IT" sz="3600" dirty="0">
                <a:latin typeface="Times New Roman" panose="02020603050405020304" pitchFamily="18" charset="0"/>
                <a:cs typeface="Times New Roman" panose="02020603050405020304" pitchFamily="18" charset="0"/>
              </a:rPr>
              <a:t> + 2Al → 2Al</a:t>
            </a:r>
            <a:r>
              <a:rPr lang="it-IT" sz="3600" baseline="-25000" dirty="0">
                <a:latin typeface="Times New Roman" panose="02020603050405020304" pitchFamily="18" charset="0"/>
                <a:cs typeface="Times New Roman" panose="02020603050405020304" pitchFamily="18" charset="0"/>
              </a:rPr>
              <a:t>2</a:t>
            </a:r>
            <a:r>
              <a:rPr lang="it-IT" sz="3600" dirty="0">
                <a:latin typeface="Times New Roman" panose="02020603050405020304" pitchFamily="18" charset="0"/>
                <a:cs typeface="Times New Roman" panose="02020603050405020304" pitchFamily="18" charset="0"/>
              </a:rPr>
              <a:t>O</a:t>
            </a:r>
            <a:r>
              <a:rPr lang="it-IT" sz="3600" baseline="-25000" dirty="0">
                <a:latin typeface="Times New Roman" panose="02020603050405020304" pitchFamily="18" charset="0"/>
                <a:cs typeface="Times New Roman" panose="02020603050405020304" pitchFamily="18" charset="0"/>
              </a:rPr>
              <a:t>3</a:t>
            </a:r>
            <a:r>
              <a:rPr lang="it-IT" sz="3600" dirty="0">
                <a:latin typeface="Times New Roman" panose="02020603050405020304" pitchFamily="18" charset="0"/>
                <a:cs typeface="Times New Roman" panose="02020603050405020304" pitchFamily="18" charset="0"/>
              </a:rPr>
              <a:t> + Ti         </a:t>
            </a:r>
            <a:r>
              <a:rPr lang="it-IT" sz="3600" dirty="0">
                <a:solidFill>
                  <a:srgbClr val="0000FF"/>
                </a:solidFill>
                <a:latin typeface="Times New Roman" panose="02020603050405020304" pitchFamily="18" charset="0"/>
                <a:cs typeface="Times New Roman" panose="02020603050405020304" pitchFamily="18" charset="0"/>
              </a:rPr>
              <a:t>X Al go 2 → 4 </a:t>
            </a:r>
            <a:br>
              <a:rPr lang="it-IT" sz="3600" dirty="0">
                <a:latin typeface="Times New Roman" panose="02020603050405020304" pitchFamily="18" charset="0"/>
                <a:cs typeface="Times New Roman" panose="02020603050405020304" pitchFamily="18" charset="0"/>
              </a:rPr>
            </a:br>
            <a:r>
              <a:rPr lang="it-IT" sz="3600" dirty="0">
                <a:latin typeface="Times New Roman" panose="02020603050405020304" pitchFamily="18" charset="0"/>
                <a:cs typeface="Times New Roman" panose="02020603050405020304" pitchFamily="18" charset="0"/>
              </a:rPr>
              <a:t>(2)  TiO</a:t>
            </a:r>
            <a:r>
              <a:rPr lang="it-IT" sz="3600" baseline="-25000" dirty="0">
                <a:latin typeface="Times New Roman" panose="02020603050405020304" pitchFamily="18" charset="0"/>
                <a:cs typeface="Times New Roman" panose="02020603050405020304" pitchFamily="18" charset="0"/>
              </a:rPr>
              <a:t>2</a:t>
            </a:r>
            <a:r>
              <a:rPr lang="it-IT" sz="3600" dirty="0">
                <a:latin typeface="Times New Roman" panose="02020603050405020304" pitchFamily="18" charset="0"/>
                <a:cs typeface="Times New Roman" panose="02020603050405020304" pitchFamily="18" charset="0"/>
              </a:rPr>
              <a:t> + 4Al → 2Al</a:t>
            </a:r>
            <a:r>
              <a:rPr lang="it-IT" sz="3600" baseline="-25000" dirty="0">
                <a:latin typeface="Times New Roman" panose="02020603050405020304" pitchFamily="18" charset="0"/>
                <a:cs typeface="Times New Roman" panose="02020603050405020304" pitchFamily="18" charset="0"/>
              </a:rPr>
              <a:t>2</a:t>
            </a:r>
            <a:r>
              <a:rPr lang="it-IT" sz="3600" dirty="0">
                <a:latin typeface="Times New Roman" panose="02020603050405020304" pitchFamily="18" charset="0"/>
                <a:cs typeface="Times New Roman" panose="02020603050405020304" pitchFamily="18" charset="0"/>
              </a:rPr>
              <a:t>O</a:t>
            </a:r>
            <a:r>
              <a:rPr lang="it-IT" sz="3600" baseline="-25000" dirty="0">
                <a:latin typeface="Times New Roman" panose="02020603050405020304" pitchFamily="18" charset="0"/>
                <a:cs typeface="Times New Roman" panose="02020603050405020304" pitchFamily="18" charset="0"/>
              </a:rPr>
              <a:t>3</a:t>
            </a:r>
            <a:r>
              <a:rPr lang="it-IT" sz="3600" dirty="0">
                <a:latin typeface="Times New Roman" panose="02020603050405020304" pitchFamily="18" charset="0"/>
                <a:cs typeface="Times New Roman" panose="02020603050405020304" pitchFamily="18" charset="0"/>
              </a:rPr>
              <a:t> + Ti         </a:t>
            </a:r>
            <a:r>
              <a:rPr lang="it-IT" sz="3600" dirty="0">
                <a:solidFill>
                  <a:srgbClr val="0000FF"/>
                </a:solidFill>
                <a:latin typeface="Times New Roman" panose="02020603050405020304" pitchFamily="18" charset="0"/>
                <a:cs typeface="Times New Roman" panose="02020603050405020304" pitchFamily="18" charset="0"/>
              </a:rPr>
              <a:t>X  oxygen goes 2 → 6</a:t>
            </a:r>
            <a:br>
              <a:rPr lang="it-IT" sz="3600" dirty="0">
                <a:solidFill>
                  <a:srgbClr val="0000FF"/>
                </a:solidFill>
                <a:latin typeface="Times New Roman" panose="02020603050405020304" pitchFamily="18" charset="0"/>
                <a:cs typeface="Times New Roman" panose="02020603050405020304" pitchFamily="18" charset="0"/>
              </a:rPr>
            </a:br>
            <a:r>
              <a:rPr lang="it-IT" sz="3600" dirty="0">
                <a:latin typeface="Times New Roman" panose="02020603050405020304" pitchFamily="18" charset="0"/>
                <a:cs typeface="Times New Roman" panose="02020603050405020304" pitchFamily="18" charset="0"/>
              </a:rPr>
              <a:t>(3)  3TiO</a:t>
            </a:r>
            <a:r>
              <a:rPr lang="it-IT" sz="3600" baseline="-25000" dirty="0">
                <a:latin typeface="Times New Roman" panose="02020603050405020304" pitchFamily="18" charset="0"/>
                <a:cs typeface="Times New Roman" panose="02020603050405020304" pitchFamily="18" charset="0"/>
              </a:rPr>
              <a:t>2</a:t>
            </a:r>
            <a:r>
              <a:rPr lang="it-IT" sz="3600" dirty="0">
                <a:latin typeface="Times New Roman" panose="02020603050405020304" pitchFamily="18" charset="0"/>
                <a:cs typeface="Times New Roman" panose="02020603050405020304" pitchFamily="18" charset="0"/>
              </a:rPr>
              <a:t> + 2Al → 2Al</a:t>
            </a:r>
            <a:r>
              <a:rPr lang="it-IT" sz="3600" baseline="-25000" dirty="0">
                <a:latin typeface="Times New Roman" panose="02020603050405020304" pitchFamily="18" charset="0"/>
                <a:cs typeface="Times New Roman" panose="02020603050405020304" pitchFamily="18" charset="0"/>
              </a:rPr>
              <a:t>2</a:t>
            </a:r>
            <a:r>
              <a:rPr lang="it-IT" sz="3600" dirty="0">
                <a:latin typeface="Times New Roman" panose="02020603050405020304" pitchFamily="18" charset="0"/>
                <a:cs typeface="Times New Roman" panose="02020603050405020304" pitchFamily="18" charset="0"/>
              </a:rPr>
              <a:t>O</a:t>
            </a:r>
            <a:r>
              <a:rPr lang="it-IT" sz="3600" baseline="-25000" dirty="0">
                <a:latin typeface="Times New Roman" panose="02020603050405020304" pitchFamily="18" charset="0"/>
                <a:cs typeface="Times New Roman" panose="02020603050405020304" pitchFamily="18" charset="0"/>
              </a:rPr>
              <a:t>3</a:t>
            </a:r>
            <a:r>
              <a:rPr lang="it-IT" sz="3600" dirty="0">
                <a:latin typeface="Times New Roman" panose="02020603050405020304" pitchFamily="18" charset="0"/>
                <a:cs typeface="Times New Roman" panose="02020603050405020304" pitchFamily="18" charset="0"/>
              </a:rPr>
              <a:t> + 3Ti     </a:t>
            </a:r>
            <a:r>
              <a:rPr lang="it-IT" sz="3600" dirty="0">
                <a:solidFill>
                  <a:srgbClr val="0000FF"/>
                </a:solidFill>
                <a:latin typeface="Times New Roman" panose="02020603050405020304" pitchFamily="18" charset="0"/>
                <a:cs typeface="Times New Roman" panose="02020603050405020304" pitchFamily="18" charset="0"/>
              </a:rPr>
              <a:t>X Al go 2 → 4 </a:t>
            </a:r>
            <a:br>
              <a:rPr lang="it-IT" sz="3600" dirty="0">
                <a:solidFill>
                  <a:srgbClr val="0000FF"/>
                </a:solidFill>
                <a:latin typeface="Times New Roman" panose="02020603050405020304" pitchFamily="18" charset="0"/>
                <a:cs typeface="Times New Roman" panose="02020603050405020304" pitchFamily="18" charset="0"/>
              </a:rPr>
            </a:br>
            <a:r>
              <a:rPr lang="it-IT" sz="3600" dirty="0">
                <a:solidFill>
                  <a:srgbClr val="FF0000"/>
                </a:solidFill>
                <a:latin typeface="Times New Roman" panose="02020603050405020304" pitchFamily="18" charset="0"/>
                <a:cs typeface="Times New Roman" panose="02020603050405020304" pitchFamily="18" charset="0"/>
              </a:rPr>
              <a:t>(4)  3TiO</a:t>
            </a:r>
            <a:r>
              <a:rPr lang="it-IT" sz="3600" baseline="-25000" dirty="0">
                <a:solidFill>
                  <a:srgbClr val="FF0000"/>
                </a:solidFill>
                <a:latin typeface="Times New Roman" panose="02020603050405020304" pitchFamily="18" charset="0"/>
                <a:cs typeface="Times New Roman" panose="02020603050405020304" pitchFamily="18" charset="0"/>
              </a:rPr>
              <a:t>2</a:t>
            </a:r>
            <a:r>
              <a:rPr lang="it-IT" sz="3600" dirty="0">
                <a:solidFill>
                  <a:srgbClr val="FF0000"/>
                </a:solidFill>
                <a:latin typeface="Times New Roman" panose="02020603050405020304" pitchFamily="18" charset="0"/>
                <a:cs typeface="Times New Roman" panose="02020603050405020304" pitchFamily="18" charset="0"/>
              </a:rPr>
              <a:t> + 4Al → 2Al</a:t>
            </a:r>
            <a:r>
              <a:rPr lang="it-IT" sz="3600" baseline="-25000" dirty="0">
                <a:solidFill>
                  <a:srgbClr val="FF0000"/>
                </a:solidFill>
                <a:latin typeface="Times New Roman" panose="02020603050405020304" pitchFamily="18" charset="0"/>
                <a:cs typeface="Times New Roman" panose="02020603050405020304" pitchFamily="18" charset="0"/>
              </a:rPr>
              <a:t>2</a:t>
            </a:r>
            <a:r>
              <a:rPr lang="it-IT" sz="3600" dirty="0">
                <a:solidFill>
                  <a:srgbClr val="FF0000"/>
                </a:solidFill>
                <a:latin typeface="Times New Roman" panose="02020603050405020304" pitchFamily="18" charset="0"/>
                <a:cs typeface="Times New Roman" panose="02020603050405020304" pitchFamily="18" charset="0"/>
              </a:rPr>
              <a:t>O</a:t>
            </a:r>
            <a:r>
              <a:rPr lang="it-IT" sz="3600" baseline="-25000" dirty="0">
                <a:solidFill>
                  <a:srgbClr val="FF0000"/>
                </a:solidFill>
                <a:latin typeface="Times New Roman" panose="02020603050405020304" pitchFamily="18" charset="0"/>
                <a:cs typeface="Times New Roman" panose="02020603050405020304" pitchFamily="18" charset="0"/>
              </a:rPr>
              <a:t>3</a:t>
            </a:r>
            <a:r>
              <a:rPr lang="it-IT" sz="3600" dirty="0">
                <a:solidFill>
                  <a:srgbClr val="FF0000"/>
                </a:solidFill>
                <a:latin typeface="Times New Roman" panose="02020603050405020304" pitchFamily="18" charset="0"/>
                <a:cs typeface="Times New Roman" panose="02020603050405020304" pitchFamily="18" charset="0"/>
              </a:rPr>
              <a:t> + 3Ti     BALANCED</a:t>
            </a:r>
            <a:br>
              <a:rPr lang="it-IT" sz="3600" dirty="0">
                <a:latin typeface="Times New Roman" panose="02020603050405020304" pitchFamily="18" charset="0"/>
                <a:cs typeface="Times New Roman" panose="02020603050405020304" pitchFamily="18" charset="0"/>
              </a:rPr>
            </a:br>
            <a:br>
              <a:rPr lang="it-IT" sz="3600" dirty="0">
                <a:latin typeface="Times New Roman" panose="02020603050405020304" pitchFamily="18" charset="0"/>
                <a:cs typeface="Times New Roman" panose="02020603050405020304" pitchFamily="18" charset="0"/>
              </a:rPr>
            </a:br>
            <a:r>
              <a:rPr lang="it-IT" sz="2800" dirty="0">
                <a:solidFill>
                  <a:srgbClr val="FF0000"/>
                </a:solidFill>
                <a:latin typeface="Times New Roman" panose="02020603050405020304" pitchFamily="18" charset="0"/>
                <a:cs typeface="Times New Roman" panose="02020603050405020304" pitchFamily="18" charset="0"/>
              </a:rPr>
              <a:t>Convservation of atoms is mumbo jumbo for the law of conservtion of matter </a:t>
            </a:r>
            <a:br>
              <a:rPr lang="it-IT" sz="2800" dirty="0">
                <a:solidFill>
                  <a:srgbClr val="FF0000"/>
                </a:solidFill>
                <a:latin typeface="Times New Roman" panose="02020603050405020304" pitchFamily="18" charset="0"/>
                <a:cs typeface="Times New Roman" panose="02020603050405020304" pitchFamily="18" charset="0"/>
              </a:rPr>
            </a:br>
            <a:r>
              <a:rPr lang="it-IT" sz="2800" dirty="0">
                <a:solidFill>
                  <a:srgbClr val="FF0000"/>
                </a:solidFill>
                <a:latin typeface="Times New Roman" panose="02020603050405020304" pitchFamily="18" charset="0"/>
                <a:cs typeface="Times New Roman" panose="02020603050405020304" pitchFamily="18" charset="0"/>
              </a:rPr>
              <a:t>(or mass).  Find the balanced equation –– we balance equations to follow that law.  </a:t>
            </a:r>
            <a:endParaRPr lang="en-US" sz="4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39914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286232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37  One mole of bromine gas, Br</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has a mass of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35.0 g</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70.0 g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79.9 g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159.8 g</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28569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6186309"/>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37  One mole of bromine gas, Br</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has a mass of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35.0 g</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70.0 g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79.9 g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(4) 159.8 g</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Each Bromine atom has mass of 79.904 AMU (put your finger into box 35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on your periodic table now).  That rounds to 80 AMU in high school. </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Bromine IRL is Br</a:t>
            </a:r>
            <a:r>
              <a:rPr lang="en-US" sz="2800" baseline="-25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 so 79.904 X 2 = 159.808 AMU per molecule.</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This is molar mass, same numbers, change units to grams per mole. </a:t>
            </a:r>
          </a:p>
          <a:p>
            <a:r>
              <a:rPr lang="en-US" sz="2800" dirty="0">
                <a:solidFill>
                  <a:srgbClr val="FF0000"/>
                </a:solidFill>
                <a:latin typeface="Times New Roman" panose="02020603050405020304" pitchFamily="18" charset="0"/>
                <a:cs typeface="Times New Roman" panose="02020603050405020304" pitchFamily="18" charset="0"/>
              </a:rPr>
              <a:t>Find the best answer.  </a:t>
            </a:r>
            <a:endParaRPr lang="en-US" sz="4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138805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4524315"/>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38 Given the equation representing a reaction: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2NaCl → 2Na + Cl</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Which type of reaction does this equation represent?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double replacement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decomposition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synthesis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single replacement</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311324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594008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38 Given the equation representing a reaction: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2NaCl → 2Na + Cl</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Which type of reaction does this equation represent?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double replacement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(2) decomposition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synthesis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single replacement</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Here there is ONE REACTANT, which breaks down, or decomposes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into simpler substances.  Compound → elements.</a:t>
            </a:r>
            <a:endParaRPr lang="en-US" sz="4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6171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 Which list of elements includes a metal, a metalloid,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and a noble gas?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Rb, Cl, Ne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Sr, Si, Rn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Rn, Cl, Ne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Si, Rb, Sr</a:t>
            </a:r>
          </a:p>
        </p:txBody>
      </p:sp>
    </p:spTree>
    <p:extLst>
      <p:ext uri="{BB962C8B-B14F-4D97-AF65-F5344CB8AC3E}">
        <p14:creationId xmlns:p14="http://schemas.microsoft.com/office/powerpoint/2010/main" val="205894460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4278094"/>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39 Which statement describes the charge and the radius of the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magnesium ion formed when a magnesium atom loses two</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electrons?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(1) The Mg ion is positive and has a radius larger than the Mg atom.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(2) The Mg ion is negative and has a radius larger than the Mg atom.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(3) The Mg ion is positive and has a radius smaller than the Mg atom.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(4) The Mg ion is negative and has a radius smaller than the Mg atom.</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91602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550920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39 Which statement describes the charge and the radius of the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magnesium ion formed when a magnesium atom loses two</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electrons?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(1) The Mg ion is positive and has a radius larger than the Mg atom.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(2) The Mg ion is negative and has a radius larger than the Mg atom. </a:t>
            </a:r>
            <a:br>
              <a:rPr lang="en-US" sz="3200" dirty="0">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(3) The Mg ion is positive and has a radius smaller than the Mg atom.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(4) The Mg ion is negative and has a radius smaller than the Mg atom.</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Mg atom is neutral with a 2-8-2 electron configuration, it has three orbitals.  </a:t>
            </a:r>
          </a:p>
          <a:p>
            <a:r>
              <a:rPr lang="en-US" sz="2400" dirty="0">
                <a:solidFill>
                  <a:srgbClr val="FF0000"/>
                </a:solidFill>
                <a:latin typeface="Times New Roman" panose="02020603050405020304" pitchFamily="18" charset="0"/>
                <a:cs typeface="Times New Roman" panose="02020603050405020304" pitchFamily="18" charset="0"/>
              </a:rPr>
              <a:t>Mg</a:t>
            </a:r>
            <a:r>
              <a:rPr lang="en-US" sz="2400" baseline="30000" dirty="0">
                <a:solidFill>
                  <a:srgbClr val="FF0000"/>
                </a:solidFill>
                <a:latin typeface="Times New Roman" panose="02020603050405020304" pitchFamily="18" charset="0"/>
                <a:cs typeface="Times New Roman" panose="02020603050405020304" pitchFamily="18" charset="0"/>
              </a:rPr>
              <a:t>+2</a:t>
            </a:r>
            <a:r>
              <a:rPr lang="en-US" sz="2400" dirty="0">
                <a:solidFill>
                  <a:srgbClr val="FF0000"/>
                </a:solidFill>
                <a:latin typeface="Times New Roman" panose="02020603050405020304" pitchFamily="18" charset="0"/>
                <a:cs typeface="Times New Roman" panose="02020603050405020304" pitchFamily="18" charset="0"/>
              </a:rPr>
              <a:t> ion has a +2 charge, with a 2-8 electron configuration, it has only two orbitals, smaller.  </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105203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40 An oxide ion, O</a:t>
            </a:r>
            <a:r>
              <a:rPr lang="en-US" sz="3600" baseline="-25000" dirty="0">
                <a:latin typeface="Times New Roman" panose="02020603050405020304" pitchFamily="18" charset="0"/>
                <a:cs typeface="Times New Roman" panose="02020603050405020304" pitchFamily="18" charset="0"/>
              </a:rPr>
              <a:t>2</a:t>
            </a:r>
            <a:r>
              <a:rPr lang="en-US" sz="3600" baseline="30000"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has the same electron configuration as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an atom of which noble gas?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helium</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neon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argon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krypton</a:t>
            </a:r>
          </a:p>
        </p:txBody>
      </p:sp>
    </p:spTree>
    <p:extLst>
      <p:ext uri="{BB962C8B-B14F-4D97-AF65-F5344CB8AC3E}">
        <p14:creationId xmlns:p14="http://schemas.microsoft.com/office/powerpoint/2010/main" val="42994977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6124754"/>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40 An oxide ion, O</a:t>
            </a:r>
            <a:r>
              <a:rPr lang="en-US" sz="3600" baseline="-25000" dirty="0">
                <a:latin typeface="Times New Roman" panose="02020603050405020304" pitchFamily="18" charset="0"/>
                <a:cs typeface="Times New Roman" panose="02020603050405020304" pitchFamily="18" charset="0"/>
              </a:rPr>
              <a:t>2</a:t>
            </a:r>
            <a:r>
              <a:rPr lang="en-US" sz="3600" baseline="30000" dirty="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has the same electron configuration as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an atom of which noble gas?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helium</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(2) neon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argon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krypton</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As an atom, Oxygen has a 2-6 electron configuration.</a:t>
            </a:r>
          </a:p>
          <a:p>
            <a:r>
              <a:rPr lang="en-US" sz="2800" dirty="0">
                <a:solidFill>
                  <a:srgbClr val="FF0000"/>
                </a:solidFill>
                <a:latin typeface="Times New Roman" panose="02020603050405020304" pitchFamily="18" charset="0"/>
                <a:cs typeface="Times New Roman" panose="02020603050405020304" pitchFamily="18" charset="0"/>
              </a:rPr>
              <a:t>As an anion, O</a:t>
            </a:r>
            <a:r>
              <a:rPr lang="en-US" sz="2800" baseline="30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 gains 2 electrons, becomes 2-8,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and now is isoelectric to neon (also 2-8).  </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Put your fingers into box 8 and 10 on the periodic table now. </a:t>
            </a:r>
          </a:p>
        </p:txBody>
      </p:sp>
    </p:spTree>
    <p:extLst>
      <p:ext uri="{BB962C8B-B14F-4D97-AF65-F5344CB8AC3E}">
        <p14:creationId xmlns:p14="http://schemas.microsoft.com/office/powerpoint/2010/main" val="405313190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286232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41 What is the vapor pressure of propanone at 45°C?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21 kPa</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60. kPa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70. kPa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79 kPa</a:t>
            </a:r>
          </a:p>
        </p:txBody>
      </p:sp>
    </p:spTree>
    <p:extLst>
      <p:ext uri="{BB962C8B-B14F-4D97-AF65-F5344CB8AC3E}">
        <p14:creationId xmlns:p14="http://schemas.microsoft.com/office/powerpoint/2010/main" val="357318860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643253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41 What is the vapor pressure of propanone at 45°C?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21 kPa</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60. kPa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(3) 70. kPa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79 kPa</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Go to table H now.  Touch 45°C.  </a:t>
            </a:r>
            <a:br>
              <a:rPr lang="en-US" sz="2800" dirty="0">
                <a:solidFill>
                  <a:srgbClr val="FF0000"/>
                </a:solidFill>
                <a:latin typeface="Times New Roman" panose="02020603050405020304" pitchFamily="18" charset="0"/>
                <a:cs typeface="Times New Roman" panose="02020603050405020304" pitchFamily="18" charset="0"/>
              </a:rPr>
            </a:br>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Slide up to the propanone curve, then slide left to see what the vapor pressure for propanone at this temperature is.</a:t>
            </a:r>
          </a:p>
          <a:p>
            <a:endParaRPr lang="en-US" sz="2800" dirty="0">
              <a:solidFill>
                <a:srgbClr val="FF0000"/>
              </a:solidFill>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The “point” of this question is that the scales on table H are not the same.  Across the bottom, temperature rises by 5°C per box, but the VP rises by 10 kPa.    </a:t>
            </a:r>
          </a:p>
        </p:txBody>
      </p:sp>
    </p:spTree>
    <p:extLst>
      <p:ext uri="{BB962C8B-B14F-4D97-AF65-F5344CB8AC3E}">
        <p14:creationId xmlns:p14="http://schemas.microsoft.com/office/powerpoint/2010/main" val="92605038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42 Based on Table G, what is the mass of </a:t>
            </a:r>
            <a:r>
              <a:rPr lang="en-US" sz="3600" dirty="0" err="1">
                <a:latin typeface="Times New Roman" panose="02020603050405020304" pitchFamily="18" charset="0"/>
                <a:cs typeface="Times New Roman" panose="02020603050405020304" pitchFamily="18" charset="0"/>
              </a:rPr>
              <a:t>KCl</a:t>
            </a:r>
            <a:r>
              <a:rPr lang="en-US" sz="3600" dirty="0">
                <a:latin typeface="Times New Roman" panose="02020603050405020304" pitchFamily="18" charset="0"/>
                <a:cs typeface="Times New Roman" panose="02020603050405020304" pitchFamily="18" charset="0"/>
              </a:rPr>
              <a:t> that must be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dissolved in 200. grams of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O at 10.°C to make a saturated</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solution?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15 g</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30. g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60. g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120. g</a:t>
            </a:r>
          </a:p>
        </p:txBody>
      </p:sp>
    </p:spTree>
    <p:extLst>
      <p:ext uri="{BB962C8B-B14F-4D97-AF65-F5344CB8AC3E}">
        <p14:creationId xmlns:p14="http://schemas.microsoft.com/office/powerpoint/2010/main" val="20810681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42 Based on Table G, what is the mass of </a:t>
            </a:r>
            <a:r>
              <a:rPr lang="en-US" sz="3600" dirty="0" err="1">
                <a:latin typeface="Times New Roman" panose="02020603050405020304" pitchFamily="18" charset="0"/>
                <a:cs typeface="Times New Roman" panose="02020603050405020304" pitchFamily="18" charset="0"/>
              </a:rPr>
              <a:t>KCl</a:t>
            </a:r>
            <a:r>
              <a:rPr lang="en-US" sz="3600" dirty="0">
                <a:latin typeface="Times New Roman" panose="02020603050405020304" pitchFamily="18" charset="0"/>
                <a:cs typeface="Times New Roman" panose="02020603050405020304" pitchFamily="18" charset="0"/>
              </a:rPr>
              <a:t> that must be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dissolved in 200. grams of H</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O at 10.°C to make a saturated</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solution?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15 g</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30. g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(3) 60. g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120. g                  </a:t>
            </a:r>
            <a:r>
              <a:rPr lang="en-US" sz="3600" dirty="0">
                <a:solidFill>
                  <a:srgbClr val="FF0000"/>
                </a:solidFill>
                <a:latin typeface="Times New Roman" panose="02020603050405020304" pitchFamily="18" charset="0"/>
                <a:cs typeface="Times New Roman" panose="02020603050405020304" pitchFamily="18" charset="0"/>
              </a:rPr>
              <a:t>Look at table G, then DO THIS… </a:t>
            </a:r>
          </a:p>
        </p:txBody>
      </p:sp>
      <p:graphicFrame>
        <p:nvGraphicFramePr>
          <p:cNvPr id="3" name="Table 3">
            <a:extLst>
              <a:ext uri="{FF2B5EF4-FFF2-40B4-BE49-F238E27FC236}">
                <a16:creationId xmlns:a16="http://schemas.microsoft.com/office/drawing/2014/main" id="{97644C15-F582-9155-211A-8FE4B6491871}"/>
              </a:ext>
            </a:extLst>
          </p:cNvPr>
          <p:cNvGraphicFramePr>
            <a:graphicFrameLocks noGrp="1"/>
          </p:cNvGraphicFramePr>
          <p:nvPr>
            <p:extLst>
              <p:ext uri="{D42A27DB-BD31-4B8C-83A1-F6EECF244321}">
                <p14:modId xmlns:p14="http://schemas.microsoft.com/office/powerpoint/2010/main" val="4291489697"/>
              </p:ext>
            </p:extLst>
          </p:nvPr>
        </p:nvGraphicFramePr>
        <p:xfrm>
          <a:off x="1411550" y="4234648"/>
          <a:ext cx="9729925" cy="2529561"/>
        </p:xfrm>
        <a:graphic>
          <a:graphicData uri="http://schemas.openxmlformats.org/drawingml/2006/table">
            <a:tbl>
              <a:tblPr firstRow="1" bandRow="1">
                <a:tableStyleId>{5C22544A-7EE6-4342-B048-85BDC9FD1C3A}</a:tableStyleId>
              </a:tblPr>
              <a:tblGrid>
                <a:gridCol w="1023151">
                  <a:extLst>
                    <a:ext uri="{9D8B030D-6E8A-4147-A177-3AD203B41FA5}">
                      <a16:colId xmlns:a16="http://schemas.microsoft.com/office/drawing/2014/main" val="1948812602"/>
                    </a:ext>
                  </a:extLst>
                </a:gridCol>
                <a:gridCol w="1419583">
                  <a:extLst>
                    <a:ext uri="{9D8B030D-6E8A-4147-A177-3AD203B41FA5}">
                      <a16:colId xmlns:a16="http://schemas.microsoft.com/office/drawing/2014/main" val="701171994"/>
                    </a:ext>
                  </a:extLst>
                </a:gridCol>
                <a:gridCol w="1571005">
                  <a:extLst>
                    <a:ext uri="{9D8B030D-6E8A-4147-A177-3AD203B41FA5}">
                      <a16:colId xmlns:a16="http://schemas.microsoft.com/office/drawing/2014/main" val="954961339"/>
                    </a:ext>
                  </a:extLst>
                </a:gridCol>
                <a:gridCol w="764836">
                  <a:extLst>
                    <a:ext uri="{9D8B030D-6E8A-4147-A177-3AD203B41FA5}">
                      <a16:colId xmlns:a16="http://schemas.microsoft.com/office/drawing/2014/main" val="2860494614"/>
                    </a:ext>
                  </a:extLst>
                </a:gridCol>
                <a:gridCol w="2101618">
                  <a:extLst>
                    <a:ext uri="{9D8B030D-6E8A-4147-A177-3AD203B41FA5}">
                      <a16:colId xmlns:a16="http://schemas.microsoft.com/office/drawing/2014/main" val="2270681159"/>
                    </a:ext>
                  </a:extLst>
                </a:gridCol>
                <a:gridCol w="2849732">
                  <a:extLst>
                    <a:ext uri="{9D8B030D-6E8A-4147-A177-3AD203B41FA5}">
                      <a16:colId xmlns:a16="http://schemas.microsoft.com/office/drawing/2014/main" val="3971461269"/>
                    </a:ext>
                  </a:extLst>
                </a:gridCol>
              </a:tblGrid>
              <a:tr h="780838">
                <a:tc>
                  <a:txBody>
                    <a:bodyPr/>
                    <a:lstStyle/>
                    <a:p>
                      <a:pPr algn="ctr"/>
                      <a:r>
                        <a:rPr lang="en-US" sz="1800" b="0" dirty="0">
                          <a:solidFill>
                            <a:srgbClr val="FF0000"/>
                          </a:solidFill>
                          <a:latin typeface="Times New Roman" panose="02020603050405020304" pitchFamily="18" charset="0"/>
                          <a:cs typeface="Times New Roman" panose="02020603050405020304" pitchFamily="18" charset="0"/>
                        </a:rPr>
                        <a:t>What temp</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0" dirty="0">
                          <a:solidFill>
                            <a:srgbClr val="FF0000"/>
                          </a:solidFill>
                          <a:latin typeface="Times New Roman" panose="02020603050405020304" pitchFamily="18" charset="0"/>
                          <a:cs typeface="Times New Roman" panose="02020603050405020304" pitchFamily="18" charset="0"/>
                        </a:rPr>
                        <a:t>What </a:t>
                      </a:r>
                      <a:br>
                        <a:rPr lang="en-US" sz="1800" b="0" dirty="0">
                          <a:solidFill>
                            <a:srgbClr val="FF0000"/>
                          </a:solidFill>
                          <a:latin typeface="Times New Roman" panose="02020603050405020304" pitchFamily="18" charset="0"/>
                          <a:cs typeface="Times New Roman" panose="02020603050405020304" pitchFamily="18" charset="0"/>
                        </a:rPr>
                      </a:br>
                      <a:r>
                        <a:rPr lang="en-US" sz="1800" b="0" dirty="0">
                          <a:solidFill>
                            <a:srgbClr val="FF0000"/>
                          </a:solidFill>
                          <a:latin typeface="Times New Roman" panose="02020603050405020304" pitchFamily="18" charset="0"/>
                          <a:cs typeface="Times New Roman" panose="02020603050405020304" pitchFamily="18" charset="0"/>
                        </a:rPr>
                        <a:t>curve?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0" dirty="0">
                          <a:solidFill>
                            <a:srgbClr val="FF0000"/>
                          </a:solidFill>
                          <a:latin typeface="Times New Roman" panose="02020603050405020304" pitchFamily="18" charset="0"/>
                          <a:cs typeface="Times New Roman" panose="02020603050405020304" pitchFamily="18" charset="0"/>
                        </a:rPr>
                        <a:t>What’s the table say?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0" dirty="0">
                          <a:solidFill>
                            <a:srgbClr val="FF0000"/>
                          </a:solidFill>
                          <a:latin typeface="Times New Roman" panose="02020603050405020304" pitchFamily="18" charset="0"/>
                          <a:cs typeface="Times New Roman" panose="02020603050405020304" pitchFamily="18" charset="0"/>
                        </a:rPr>
                        <a:t>An equivalent proportion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0" dirty="0">
                          <a:solidFill>
                            <a:srgbClr val="FF0000"/>
                          </a:solidFill>
                          <a:latin typeface="Times New Roman" panose="02020603050405020304" pitchFamily="18" charset="0"/>
                          <a:cs typeface="Times New Roman" panose="02020603050405020304" pitchFamily="18" charset="0"/>
                        </a:rPr>
                        <a:t>Do the math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50298361"/>
                  </a:ext>
                </a:extLst>
              </a:tr>
              <a:tr h="1748723">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10°C</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0" u="sng" dirty="0" err="1">
                          <a:solidFill>
                            <a:srgbClr val="FF0000"/>
                          </a:solidFill>
                          <a:latin typeface="Times New Roman" panose="02020603050405020304" pitchFamily="18" charset="0"/>
                          <a:cs typeface="Times New Roman" panose="02020603050405020304" pitchFamily="18" charset="0"/>
                        </a:rPr>
                        <a:t>KCl</a:t>
                      </a:r>
                      <a:br>
                        <a:rPr lang="en-US" sz="2800" b="0" dirty="0">
                          <a:solidFill>
                            <a:srgbClr val="FF0000"/>
                          </a:solidFill>
                          <a:latin typeface="Times New Roman" panose="02020603050405020304" pitchFamily="18" charset="0"/>
                          <a:cs typeface="Times New Roman" panose="02020603050405020304" pitchFamily="18" charset="0"/>
                        </a:rPr>
                      </a:br>
                      <a:r>
                        <a:rPr lang="en-US" sz="2800" b="0" dirty="0">
                          <a:solidFill>
                            <a:srgbClr val="FF0000"/>
                          </a:solidFill>
                          <a:latin typeface="Times New Roman" panose="02020603050405020304" pitchFamily="18" charset="0"/>
                          <a:cs typeface="Times New Roman" panose="02020603050405020304" pitchFamily="18" charset="0"/>
                        </a:rPr>
                        <a:t>water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0" u="sng" dirty="0">
                          <a:solidFill>
                            <a:srgbClr val="FF0000"/>
                          </a:solidFill>
                          <a:latin typeface="Times New Roman" panose="02020603050405020304" pitchFamily="18" charset="0"/>
                          <a:cs typeface="Times New Roman" panose="02020603050405020304" pitchFamily="18" charset="0"/>
                        </a:rPr>
                        <a:t>30 g</a:t>
                      </a:r>
                      <a:br>
                        <a:rPr lang="en-US" sz="2800" b="0" dirty="0">
                          <a:solidFill>
                            <a:srgbClr val="FF0000"/>
                          </a:solidFill>
                          <a:latin typeface="Times New Roman" panose="02020603050405020304" pitchFamily="18" charset="0"/>
                          <a:cs typeface="Times New Roman" panose="02020603050405020304" pitchFamily="18" charset="0"/>
                        </a:rPr>
                      </a:br>
                      <a:r>
                        <a:rPr lang="en-US" sz="2800" b="0" dirty="0">
                          <a:solidFill>
                            <a:srgbClr val="FF0000"/>
                          </a:solidFill>
                          <a:latin typeface="Times New Roman" panose="02020603050405020304" pitchFamily="18" charset="0"/>
                          <a:cs typeface="Times New Roman" panose="02020603050405020304" pitchFamily="18" charset="0"/>
                        </a:rPr>
                        <a:t>100 mL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0" u="sng" dirty="0">
                          <a:solidFill>
                            <a:srgbClr val="FF0000"/>
                          </a:solidFill>
                          <a:latin typeface="Times New Roman" panose="02020603050405020304" pitchFamily="18" charset="0"/>
                          <a:cs typeface="Times New Roman" panose="02020603050405020304" pitchFamily="18" charset="0"/>
                        </a:rPr>
                        <a:t>X grams</a:t>
                      </a:r>
                      <a:br>
                        <a:rPr lang="en-US" sz="2800" b="0" dirty="0">
                          <a:solidFill>
                            <a:srgbClr val="FF0000"/>
                          </a:solidFill>
                          <a:latin typeface="Times New Roman" panose="02020603050405020304" pitchFamily="18" charset="0"/>
                          <a:cs typeface="Times New Roman" panose="02020603050405020304" pitchFamily="18" charset="0"/>
                        </a:rPr>
                      </a:br>
                      <a:r>
                        <a:rPr lang="en-US" sz="2800" b="0" dirty="0">
                          <a:solidFill>
                            <a:srgbClr val="FF0000"/>
                          </a:solidFill>
                          <a:latin typeface="Times New Roman" panose="02020603050405020304" pitchFamily="18" charset="0"/>
                          <a:cs typeface="Times New Roman" panose="02020603050405020304" pitchFamily="18" charset="0"/>
                        </a:rPr>
                        <a:t>200 mL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800" b="0" dirty="0">
                          <a:solidFill>
                            <a:srgbClr val="FF0000"/>
                          </a:solidFill>
                          <a:latin typeface="Times New Roman" panose="02020603050405020304" pitchFamily="18" charset="0"/>
                          <a:cs typeface="Times New Roman" panose="02020603050405020304" pitchFamily="18" charset="0"/>
                        </a:rPr>
                        <a:t>100 X = 6000</a:t>
                      </a:r>
                      <a:r>
                        <a:rPr lang="en-US" sz="900" b="0" dirty="0">
                          <a:solidFill>
                            <a:srgbClr val="FF0000"/>
                          </a:solidFill>
                          <a:latin typeface="Times New Roman" panose="02020603050405020304" pitchFamily="18" charset="0"/>
                          <a:cs typeface="Times New Roman" panose="02020603050405020304" pitchFamily="18" charset="0"/>
                        </a:rPr>
                        <a:t> </a:t>
                      </a:r>
                      <a:br>
                        <a:rPr lang="en-US" sz="900" b="0" dirty="0">
                          <a:solidFill>
                            <a:srgbClr val="FF0000"/>
                          </a:solidFill>
                          <a:latin typeface="Times New Roman" panose="02020603050405020304" pitchFamily="18" charset="0"/>
                          <a:cs typeface="Times New Roman" panose="02020603050405020304" pitchFamily="18" charset="0"/>
                        </a:rPr>
                      </a:br>
                      <a:br>
                        <a:rPr lang="en-US" sz="2800" b="0" dirty="0">
                          <a:solidFill>
                            <a:srgbClr val="FF0000"/>
                          </a:solidFill>
                          <a:latin typeface="Times New Roman" panose="02020603050405020304" pitchFamily="18" charset="0"/>
                          <a:cs typeface="Times New Roman" panose="02020603050405020304" pitchFamily="18" charset="0"/>
                        </a:rPr>
                      </a:br>
                      <a:r>
                        <a:rPr lang="en-US" sz="2800" b="0" dirty="0">
                          <a:solidFill>
                            <a:srgbClr val="FF0000"/>
                          </a:solidFill>
                          <a:latin typeface="Times New Roman" panose="02020603050405020304" pitchFamily="18" charset="0"/>
                          <a:cs typeface="Times New Roman" panose="02020603050405020304" pitchFamily="18" charset="0"/>
                        </a:rPr>
                        <a:t>X = 60 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4611716"/>
                  </a:ext>
                </a:extLst>
              </a:tr>
            </a:tbl>
          </a:graphicData>
        </a:graphic>
      </p:graphicFrame>
    </p:spTree>
    <p:extLst>
      <p:ext uri="{BB962C8B-B14F-4D97-AF65-F5344CB8AC3E}">
        <p14:creationId xmlns:p14="http://schemas.microsoft.com/office/powerpoint/2010/main" val="18812974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43 Based on Table I, which chemical equation represents a</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reaction with a heat of reaction that indicates a net release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of energy? </a:t>
            </a:r>
          </a:p>
          <a:p>
            <a:r>
              <a:rPr lang="en-US" sz="3600" dirty="0">
                <a:latin typeface="Times New Roman" panose="02020603050405020304" pitchFamily="18" charset="0"/>
                <a:cs typeface="Times New Roman" panose="02020603050405020304" pitchFamily="18" charset="0"/>
              </a:rPr>
              <a:t>(1)  N</a:t>
            </a:r>
            <a:r>
              <a:rPr lang="en-US" sz="3600" baseline="-25000" dirty="0">
                <a:latin typeface="Times New Roman" panose="02020603050405020304" pitchFamily="18" charset="0"/>
                <a:cs typeface="Times New Roman" panose="02020603050405020304" pitchFamily="18" charset="0"/>
              </a:rPr>
              <a:t>2(G)</a:t>
            </a:r>
            <a:r>
              <a:rPr lang="en-US" sz="3600" dirty="0">
                <a:latin typeface="Times New Roman" panose="02020603050405020304" pitchFamily="18" charset="0"/>
                <a:cs typeface="Times New Roman" panose="02020603050405020304" pitchFamily="18" charset="0"/>
              </a:rPr>
              <a:t> + O</a:t>
            </a:r>
            <a:r>
              <a:rPr lang="en-US" sz="3600" baseline="-25000" dirty="0">
                <a:latin typeface="Times New Roman" panose="02020603050405020304" pitchFamily="18" charset="0"/>
                <a:cs typeface="Times New Roman" panose="02020603050405020304" pitchFamily="18" charset="0"/>
              </a:rPr>
              <a:t>2(G) </a:t>
            </a:r>
            <a:r>
              <a:rPr lang="en-US" sz="3600" dirty="0">
                <a:latin typeface="Times New Roman" panose="02020603050405020304" pitchFamily="18" charset="0"/>
                <a:cs typeface="Times New Roman" panose="02020603050405020304" pitchFamily="18" charset="0"/>
              </a:rPr>
              <a:t> → 2NO</a:t>
            </a:r>
            <a:r>
              <a:rPr lang="en-US" sz="3600" baseline="-25000" dirty="0">
                <a:latin typeface="Times New Roman" panose="02020603050405020304" pitchFamily="18" charset="0"/>
                <a:cs typeface="Times New Roman" panose="02020603050405020304" pitchFamily="18" charset="0"/>
              </a:rPr>
              <a:t>(G)</a:t>
            </a:r>
            <a:r>
              <a:rPr lang="en-US" sz="3600" dirty="0">
                <a:latin typeface="Times New Roman" panose="02020603050405020304" pitchFamily="18" charset="0"/>
                <a:cs typeface="Times New Roman" panose="02020603050405020304" pitchFamily="18" charset="0"/>
              </a:rPr>
              <a:t> </a:t>
            </a:r>
          </a:p>
          <a:p>
            <a:r>
              <a:rPr lang="en-US" sz="3600" dirty="0">
                <a:latin typeface="Times New Roman" panose="02020603050405020304" pitchFamily="18" charset="0"/>
                <a:cs typeface="Times New Roman" panose="02020603050405020304" pitchFamily="18" charset="0"/>
              </a:rPr>
              <a:t>(2)  N</a:t>
            </a:r>
            <a:r>
              <a:rPr lang="en-US" sz="3600" baseline="-25000" dirty="0">
                <a:latin typeface="Times New Roman" panose="02020603050405020304" pitchFamily="18" charset="0"/>
                <a:cs typeface="Times New Roman" panose="02020603050405020304" pitchFamily="18" charset="0"/>
              </a:rPr>
              <a:t>2(G)</a:t>
            </a:r>
            <a:r>
              <a:rPr lang="en-US" sz="3600" dirty="0">
                <a:latin typeface="Times New Roman" panose="02020603050405020304" pitchFamily="18" charset="0"/>
                <a:cs typeface="Times New Roman" panose="02020603050405020304" pitchFamily="18" charset="0"/>
              </a:rPr>
              <a:t> + 2O</a:t>
            </a:r>
            <a:r>
              <a:rPr lang="en-US" sz="3600" baseline="-25000" dirty="0">
                <a:latin typeface="Times New Roman" panose="02020603050405020304" pitchFamily="18" charset="0"/>
                <a:cs typeface="Times New Roman" panose="02020603050405020304" pitchFamily="18" charset="0"/>
              </a:rPr>
              <a:t>2(G) </a:t>
            </a:r>
            <a:r>
              <a:rPr lang="en-US" sz="3600" dirty="0">
                <a:latin typeface="Times New Roman" panose="02020603050405020304" pitchFamily="18" charset="0"/>
                <a:cs typeface="Times New Roman" panose="02020603050405020304" pitchFamily="18" charset="0"/>
              </a:rPr>
              <a:t> → 2NO</a:t>
            </a:r>
            <a:r>
              <a:rPr lang="en-US" sz="3600" baseline="-25000" dirty="0">
                <a:latin typeface="Times New Roman" panose="02020603050405020304" pitchFamily="18" charset="0"/>
                <a:cs typeface="Times New Roman" panose="02020603050405020304" pitchFamily="18" charset="0"/>
              </a:rPr>
              <a:t>2(G)</a:t>
            </a: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2C</a:t>
            </a:r>
            <a:r>
              <a:rPr lang="en-US" sz="3600" baseline="-25000" dirty="0">
                <a:latin typeface="Times New Roman" panose="02020603050405020304" pitchFamily="18" charset="0"/>
                <a:cs typeface="Times New Roman" panose="02020603050405020304" pitchFamily="18" charset="0"/>
              </a:rPr>
              <a:t>(S)</a:t>
            </a:r>
            <a:r>
              <a:rPr lang="en-US" sz="3600" dirty="0">
                <a:latin typeface="Times New Roman" panose="02020603050405020304" pitchFamily="18" charset="0"/>
                <a:cs typeface="Times New Roman" panose="02020603050405020304" pitchFamily="18" charset="0"/>
              </a:rPr>
              <a:t> + 3H</a:t>
            </a:r>
            <a:r>
              <a:rPr lang="en-US" sz="3600" baseline="-25000" dirty="0">
                <a:latin typeface="Times New Roman" panose="02020603050405020304" pitchFamily="18" charset="0"/>
                <a:cs typeface="Times New Roman" panose="02020603050405020304" pitchFamily="18" charset="0"/>
              </a:rPr>
              <a:t>2(G) </a:t>
            </a:r>
            <a:r>
              <a:rPr lang="en-US" sz="3600" dirty="0">
                <a:latin typeface="Times New Roman" panose="02020603050405020304" pitchFamily="18" charset="0"/>
                <a:cs typeface="Times New Roman" panose="02020603050405020304" pitchFamily="18" charset="0"/>
              </a:rPr>
              <a:t>  → C</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6(G)</a:t>
            </a: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2C</a:t>
            </a:r>
            <a:r>
              <a:rPr lang="en-US" sz="3600" baseline="-25000" dirty="0">
                <a:latin typeface="Times New Roman" panose="02020603050405020304" pitchFamily="18" charset="0"/>
                <a:cs typeface="Times New Roman" panose="02020603050405020304" pitchFamily="18" charset="0"/>
              </a:rPr>
              <a:t>(S)</a:t>
            </a:r>
            <a:r>
              <a:rPr lang="en-US" sz="3600" dirty="0">
                <a:latin typeface="Times New Roman" panose="02020603050405020304" pitchFamily="18" charset="0"/>
                <a:cs typeface="Times New Roman" panose="02020603050405020304" pitchFamily="18" charset="0"/>
              </a:rPr>
              <a:t> + 2H</a:t>
            </a:r>
            <a:r>
              <a:rPr lang="en-US" sz="3600" baseline="-25000" dirty="0">
                <a:latin typeface="Times New Roman" panose="02020603050405020304" pitchFamily="18" charset="0"/>
                <a:cs typeface="Times New Roman" panose="02020603050405020304" pitchFamily="18" charset="0"/>
              </a:rPr>
              <a:t>2(G)</a:t>
            </a:r>
            <a:r>
              <a:rPr lang="en-US" sz="3600" dirty="0">
                <a:latin typeface="Times New Roman" panose="02020603050405020304" pitchFamily="18" charset="0"/>
                <a:cs typeface="Times New Roman" panose="02020603050405020304" pitchFamily="18" charset="0"/>
              </a:rPr>
              <a:t>  → C</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4(G)</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420182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606319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43 Based on Table I, which chemical equation represents a</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reaction with a heat of reaction that indicates a net release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of energy? </a:t>
            </a:r>
          </a:p>
          <a:p>
            <a:r>
              <a:rPr lang="en-US" sz="3600" dirty="0">
                <a:latin typeface="Times New Roman" panose="02020603050405020304" pitchFamily="18" charset="0"/>
                <a:cs typeface="Times New Roman" panose="02020603050405020304" pitchFamily="18" charset="0"/>
              </a:rPr>
              <a:t>(1)  N</a:t>
            </a:r>
            <a:r>
              <a:rPr lang="en-US" sz="3600" baseline="-25000" dirty="0">
                <a:latin typeface="Times New Roman" panose="02020603050405020304" pitchFamily="18" charset="0"/>
                <a:cs typeface="Times New Roman" panose="02020603050405020304" pitchFamily="18" charset="0"/>
              </a:rPr>
              <a:t>2(G)</a:t>
            </a:r>
            <a:r>
              <a:rPr lang="en-US" sz="3600" dirty="0">
                <a:latin typeface="Times New Roman" panose="02020603050405020304" pitchFamily="18" charset="0"/>
                <a:cs typeface="Times New Roman" panose="02020603050405020304" pitchFamily="18" charset="0"/>
              </a:rPr>
              <a:t> + O</a:t>
            </a:r>
            <a:r>
              <a:rPr lang="en-US" sz="3600" baseline="-25000" dirty="0">
                <a:latin typeface="Times New Roman" panose="02020603050405020304" pitchFamily="18" charset="0"/>
                <a:cs typeface="Times New Roman" panose="02020603050405020304" pitchFamily="18" charset="0"/>
              </a:rPr>
              <a:t>2(G) </a:t>
            </a:r>
            <a:r>
              <a:rPr lang="en-US" sz="3600" dirty="0">
                <a:latin typeface="Times New Roman" panose="02020603050405020304" pitchFamily="18" charset="0"/>
                <a:cs typeface="Times New Roman" panose="02020603050405020304" pitchFamily="18" charset="0"/>
              </a:rPr>
              <a:t> → 2NO</a:t>
            </a:r>
            <a:r>
              <a:rPr lang="en-US" sz="3600" baseline="-25000" dirty="0">
                <a:latin typeface="Times New Roman" panose="02020603050405020304" pitchFamily="18" charset="0"/>
                <a:cs typeface="Times New Roman" panose="02020603050405020304" pitchFamily="18" charset="0"/>
              </a:rPr>
              <a:t>(G)</a:t>
            </a:r>
            <a:r>
              <a:rPr lang="en-US" sz="3600" dirty="0">
                <a:latin typeface="Times New Roman" panose="02020603050405020304" pitchFamily="18" charset="0"/>
                <a:cs typeface="Times New Roman" panose="02020603050405020304" pitchFamily="18" charset="0"/>
              </a:rPr>
              <a:t>           </a:t>
            </a:r>
            <a:r>
              <a:rPr lang="el-GR" sz="3600" dirty="0">
                <a:solidFill>
                  <a:srgbClr val="0000FF"/>
                </a:solidFill>
                <a:latin typeface="Times New Roman" panose="02020603050405020304" pitchFamily="18" charset="0"/>
                <a:cs typeface="Times New Roman" panose="02020603050405020304" pitchFamily="18" charset="0"/>
              </a:rPr>
              <a:t>Δ</a:t>
            </a:r>
            <a:r>
              <a:rPr lang="en-US" sz="3600" dirty="0">
                <a:solidFill>
                  <a:srgbClr val="0000FF"/>
                </a:solidFill>
                <a:latin typeface="Times New Roman" panose="02020603050405020304" pitchFamily="18" charset="0"/>
                <a:cs typeface="Times New Roman" panose="02020603050405020304" pitchFamily="18" charset="0"/>
              </a:rPr>
              <a:t>H = + 182.6 kJ</a:t>
            </a:r>
          </a:p>
          <a:p>
            <a:r>
              <a:rPr lang="en-US" sz="3600" dirty="0">
                <a:latin typeface="Times New Roman" panose="02020603050405020304" pitchFamily="18" charset="0"/>
                <a:cs typeface="Times New Roman" panose="02020603050405020304" pitchFamily="18" charset="0"/>
              </a:rPr>
              <a:t>(2)  N</a:t>
            </a:r>
            <a:r>
              <a:rPr lang="en-US" sz="3600" baseline="-25000" dirty="0">
                <a:latin typeface="Times New Roman" panose="02020603050405020304" pitchFamily="18" charset="0"/>
                <a:cs typeface="Times New Roman" panose="02020603050405020304" pitchFamily="18" charset="0"/>
              </a:rPr>
              <a:t>2(G)</a:t>
            </a:r>
            <a:r>
              <a:rPr lang="en-US" sz="3600" dirty="0">
                <a:latin typeface="Times New Roman" panose="02020603050405020304" pitchFamily="18" charset="0"/>
                <a:cs typeface="Times New Roman" panose="02020603050405020304" pitchFamily="18" charset="0"/>
              </a:rPr>
              <a:t> + 2O</a:t>
            </a:r>
            <a:r>
              <a:rPr lang="en-US" sz="3600" baseline="-25000" dirty="0">
                <a:latin typeface="Times New Roman" panose="02020603050405020304" pitchFamily="18" charset="0"/>
                <a:cs typeface="Times New Roman" panose="02020603050405020304" pitchFamily="18" charset="0"/>
              </a:rPr>
              <a:t>2(G) </a:t>
            </a:r>
            <a:r>
              <a:rPr lang="en-US" sz="3600" dirty="0">
                <a:latin typeface="Times New Roman" panose="02020603050405020304" pitchFamily="18" charset="0"/>
                <a:cs typeface="Times New Roman" panose="02020603050405020304" pitchFamily="18" charset="0"/>
              </a:rPr>
              <a:t> → 2NO</a:t>
            </a:r>
            <a:r>
              <a:rPr lang="en-US" sz="3600" baseline="-25000" dirty="0">
                <a:latin typeface="Times New Roman" panose="02020603050405020304" pitchFamily="18" charset="0"/>
                <a:cs typeface="Times New Roman" panose="02020603050405020304" pitchFamily="18" charset="0"/>
              </a:rPr>
              <a:t>2(G)</a:t>
            </a:r>
            <a:r>
              <a:rPr lang="en-US" sz="3600" dirty="0">
                <a:latin typeface="Times New Roman" panose="02020603050405020304" pitchFamily="18" charset="0"/>
                <a:cs typeface="Times New Roman" panose="02020603050405020304" pitchFamily="18" charset="0"/>
              </a:rPr>
              <a:t>        </a:t>
            </a:r>
            <a:r>
              <a:rPr lang="el-GR" sz="3600" dirty="0">
                <a:solidFill>
                  <a:srgbClr val="0000FF"/>
                </a:solidFill>
                <a:latin typeface="Times New Roman" panose="02020603050405020304" pitchFamily="18" charset="0"/>
                <a:cs typeface="Times New Roman" panose="02020603050405020304" pitchFamily="18" charset="0"/>
              </a:rPr>
              <a:t>Δ</a:t>
            </a:r>
            <a:r>
              <a:rPr lang="en-US" sz="3600" dirty="0">
                <a:solidFill>
                  <a:srgbClr val="0000FF"/>
                </a:solidFill>
                <a:latin typeface="Times New Roman" panose="02020603050405020304" pitchFamily="18" charset="0"/>
                <a:cs typeface="Times New Roman" panose="02020603050405020304" pitchFamily="18" charset="0"/>
              </a:rPr>
              <a:t>H = + 66.4 kJ</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2C</a:t>
            </a:r>
            <a:r>
              <a:rPr lang="en-US" sz="3600" baseline="-25000" dirty="0">
                <a:latin typeface="Times New Roman" panose="02020603050405020304" pitchFamily="18" charset="0"/>
                <a:cs typeface="Times New Roman" panose="02020603050405020304" pitchFamily="18" charset="0"/>
              </a:rPr>
              <a:t>(S)</a:t>
            </a:r>
            <a:r>
              <a:rPr lang="en-US" sz="3600" dirty="0">
                <a:latin typeface="Times New Roman" panose="02020603050405020304" pitchFamily="18" charset="0"/>
                <a:cs typeface="Times New Roman" panose="02020603050405020304" pitchFamily="18" charset="0"/>
              </a:rPr>
              <a:t> + 3H</a:t>
            </a:r>
            <a:r>
              <a:rPr lang="en-US" sz="3600" baseline="-25000" dirty="0">
                <a:latin typeface="Times New Roman" panose="02020603050405020304" pitchFamily="18" charset="0"/>
                <a:cs typeface="Times New Roman" panose="02020603050405020304" pitchFamily="18" charset="0"/>
              </a:rPr>
              <a:t>2(G) </a:t>
            </a:r>
            <a:r>
              <a:rPr lang="en-US" sz="3600" dirty="0">
                <a:latin typeface="Times New Roman" panose="02020603050405020304" pitchFamily="18" charset="0"/>
                <a:cs typeface="Times New Roman" panose="02020603050405020304" pitchFamily="18" charset="0"/>
              </a:rPr>
              <a:t>  → C</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6(G)</a:t>
            </a:r>
            <a:r>
              <a:rPr lang="en-US" sz="3600" dirty="0">
                <a:latin typeface="Times New Roman" panose="02020603050405020304" pitchFamily="18" charset="0"/>
                <a:cs typeface="Times New Roman" panose="02020603050405020304" pitchFamily="18" charset="0"/>
              </a:rPr>
              <a:t>        </a:t>
            </a:r>
            <a:r>
              <a:rPr lang="el-GR" sz="3600" dirty="0">
                <a:solidFill>
                  <a:srgbClr val="FF0000"/>
                </a:solidFill>
                <a:latin typeface="Times New Roman" panose="02020603050405020304" pitchFamily="18" charset="0"/>
                <a:cs typeface="Times New Roman" panose="02020603050405020304" pitchFamily="18" charset="0"/>
              </a:rPr>
              <a:t>Δ</a:t>
            </a:r>
            <a:r>
              <a:rPr lang="en-US" sz="3600" dirty="0">
                <a:solidFill>
                  <a:srgbClr val="FF0000"/>
                </a:solidFill>
                <a:latin typeface="Times New Roman" panose="02020603050405020304" pitchFamily="18" charset="0"/>
                <a:cs typeface="Times New Roman" panose="02020603050405020304" pitchFamily="18" charset="0"/>
              </a:rPr>
              <a:t>H = – 84.0 kJ</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2C</a:t>
            </a:r>
            <a:r>
              <a:rPr lang="en-US" sz="3600" baseline="-25000" dirty="0">
                <a:latin typeface="Times New Roman" panose="02020603050405020304" pitchFamily="18" charset="0"/>
                <a:cs typeface="Times New Roman" panose="02020603050405020304" pitchFamily="18" charset="0"/>
              </a:rPr>
              <a:t>(S)</a:t>
            </a:r>
            <a:r>
              <a:rPr lang="en-US" sz="3600" dirty="0">
                <a:latin typeface="Times New Roman" panose="02020603050405020304" pitchFamily="18" charset="0"/>
                <a:cs typeface="Times New Roman" panose="02020603050405020304" pitchFamily="18" charset="0"/>
              </a:rPr>
              <a:t> + 2H</a:t>
            </a:r>
            <a:r>
              <a:rPr lang="en-US" sz="3600" baseline="-25000" dirty="0">
                <a:latin typeface="Times New Roman" panose="02020603050405020304" pitchFamily="18" charset="0"/>
                <a:cs typeface="Times New Roman" panose="02020603050405020304" pitchFamily="18" charset="0"/>
              </a:rPr>
              <a:t>2(G)</a:t>
            </a:r>
            <a:r>
              <a:rPr lang="en-US" sz="3600" dirty="0">
                <a:latin typeface="Times New Roman" panose="02020603050405020304" pitchFamily="18" charset="0"/>
                <a:cs typeface="Times New Roman" panose="02020603050405020304" pitchFamily="18" charset="0"/>
              </a:rPr>
              <a:t>  → C</a:t>
            </a:r>
            <a:r>
              <a:rPr lang="en-US" sz="3600" baseline="-25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H</a:t>
            </a:r>
            <a:r>
              <a:rPr lang="en-US" sz="3600" baseline="-25000" dirty="0">
                <a:latin typeface="Times New Roman" panose="02020603050405020304" pitchFamily="18" charset="0"/>
                <a:cs typeface="Times New Roman" panose="02020603050405020304" pitchFamily="18" charset="0"/>
              </a:rPr>
              <a:t>4(G)            </a:t>
            </a:r>
            <a:r>
              <a:rPr lang="el-GR" sz="3600" dirty="0">
                <a:solidFill>
                  <a:srgbClr val="0000FF"/>
                </a:solidFill>
                <a:latin typeface="Times New Roman" panose="02020603050405020304" pitchFamily="18" charset="0"/>
                <a:cs typeface="Times New Roman" panose="02020603050405020304" pitchFamily="18" charset="0"/>
              </a:rPr>
              <a:t>Δ</a:t>
            </a:r>
            <a:r>
              <a:rPr lang="en-US" sz="3600" dirty="0">
                <a:solidFill>
                  <a:srgbClr val="0000FF"/>
                </a:solidFill>
                <a:latin typeface="Times New Roman" panose="02020603050405020304" pitchFamily="18" charset="0"/>
                <a:cs typeface="Times New Roman" panose="02020603050405020304" pitchFamily="18" charset="0"/>
              </a:rPr>
              <a:t>H =  + 52.4 kJ</a:t>
            </a:r>
            <a:br>
              <a:rPr lang="en-US" sz="3600" baseline="-25000" dirty="0">
                <a:latin typeface="Times New Roman" panose="02020603050405020304" pitchFamily="18" charset="0"/>
                <a:cs typeface="Times New Roman" panose="02020603050405020304" pitchFamily="18" charset="0"/>
              </a:rPr>
            </a:br>
            <a:br>
              <a:rPr lang="en-US" sz="3600" baseline="-250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Go to table I, write out the </a:t>
            </a:r>
            <a:r>
              <a:rPr lang="el-GR" sz="2800" dirty="0">
                <a:solidFill>
                  <a:srgbClr val="FF0000"/>
                </a:solidFill>
                <a:latin typeface="Times New Roman" panose="02020603050405020304" pitchFamily="18" charset="0"/>
                <a:cs typeface="Times New Roman" panose="02020603050405020304" pitchFamily="18" charset="0"/>
              </a:rPr>
              <a:t>Δ</a:t>
            </a:r>
            <a:r>
              <a:rPr lang="en-US" sz="2800" dirty="0">
                <a:solidFill>
                  <a:srgbClr val="FF0000"/>
                </a:solidFill>
                <a:latin typeface="Times New Roman" panose="02020603050405020304" pitchFamily="18" charset="0"/>
                <a:cs typeface="Times New Roman" panose="02020603050405020304" pitchFamily="18" charset="0"/>
              </a:rPr>
              <a:t>H values, then think.  </a:t>
            </a:r>
          </a:p>
          <a:p>
            <a:r>
              <a:rPr lang="en-US" sz="2800" dirty="0">
                <a:solidFill>
                  <a:srgbClr val="FF0000"/>
                </a:solidFill>
                <a:latin typeface="Times New Roman" panose="02020603050405020304" pitchFamily="18" charset="0"/>
                <a:cs typeface="Times New Roman" panose="02020603050405020304" pitchFamily="18" charset="0"/>
              </a:rPr>
              <a:t>There are three positive values, and one negative.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One of these things IS NOT LIKE THE OTHERS.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A negative </a:t>
            </a:r>
            <a:r>
              <a:rPr lang="el-GR" sz="2800" dirty="0">
                <a:solidFill>
                  <a:srgbClr val="FF0000"/>
                </a:solidFill>
                <a:latin typeface="Times New Roman" panose="02020603050405020304" pitchFamily="18" charset="0"/>
                <a:cs typeface="Times New Roman" panose="02020603050405020304" pitchFamily="18" charset="0"/>
              </a:rPr>
              <a:t>Δ</a:t>
            </a:r>
            <a:r>
              <a:rPr lang="en-US" sz="2800" dirty="0">
                <a:solidFill>
                  <a:srgbClr val="FF0000"/>
                </a:solidFill>
                <a:latin typeface="Times New Roman" panose="02020603050405020304" pitchFamily="18" charset="0"/>
                <a:cs typeface="Times New Roman" panose="02020603050405020304" pitchFamily="18" charset="0"/>
              </a:rPr>
              <a:t>H means exothermic, energy is released.  (bingo)</a:t>
            </a:r>
          </a:p>
        </p:txBody>
      </p:sp>
    </p:spTree>
    <p:extLst>
      <p:ext uri="{BB962C8B-B14F-4D97-AF65-F5344CB8AC3E}">
        <p14:creationId xmlns:p14="http://schemas.microsoft.com/office/powerpoint/2010/main" val="3291896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68C90A-28F2-68DE-F03F-CC5D85FB1CBF}"/>
              </a:ext>
            </a:extLst>
          </p:cNvPr>
          <p:cNvSpPr txBox="1"/>
          <p:nvPr/>
        </p:nvSpPr>
        <p:spPr>
          <a:xfrm>
            <a:off x="0" y="0"/>
            <a:ext cx="12192000" cy="563231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 Which list of elements includes a metal, a metalloid,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and a noble gas?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Rb, Cl, Ne</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(2) Sr, Si, Rn     = metal, metalloid, noble gas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Rn, Cl, Ne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Si, Rb, Sr</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Choice 1 has metal, nonmetal, noble gas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Choice 3 has noble gas, nonmetal, noble gas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Choice 4 has metalloid, metal, metal</a:t>
            </a:r>
          </a:p>
        </p:txBody>
      </p:sp>
    </p:spTree>
    <p:extLst>
      <p:ext uri="{BB962C8B-B14F-4D97-AF65-F5344CB8AC3E}">
        <p14:creationId xmlns:p14="http://schemas.microsoft.com/office/powerpoint/2010/main" val="97967021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44 The greatest increase in entropy occurs when a 1.00-gram</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sample of water changes from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solid to liquid</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solid to gas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gas to liquid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liquid to solid</a:t>
            </a:r>
          </a:p>
        </p:txBody>
      </p:sp>
    </p:spTree>
    <p:extLst>
      <p:ext uri="{BB962C8B-B14F-4D97-AF65-F5344CB8AC3E}">
        <p14:creationId xmlns:p14="http://schemas.microsoft.com/office/powerpoint/2010/main" val="13373868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483209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44 The greatest increase in entropy occurs when a 1.00-gram</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sample of water changes from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solid to liquid</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(2) solid to gas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gas to liquid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liquid to solid</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Entropy is the measure of disorder in a chemical system.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Gases have the highest entropy.  A change to gas means a change to higher entropy.  </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151887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273921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45 Which particle diagram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represents one substance, only?</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 </a:t>
            </a:r>
            <a:br>
              <a:rPr lang="en-US" sz="2800" dirty="0">
                <a:solidFill>
                  <a:srgbClr val="FF0000"/>
                </a:solidFill>
                <a:latin typeface="Times New Roman" panose="02020603050405020304" pitchFamily="18" charset="0"/>
                <a:cs typeface="Times New Roman" panose="02020603050405020304" pitchFamily="18" charset="0"/>
              </a:rPr>
            </a:br>
            <a:endParaRPr lang="en-US" sz="2800" dirty="0">
              <a:solidFill>
                <a:srgbClr val="FF0000"/>
              </a:solidFill>
              <a:latin typeface="Times New Roman" panose="02020603050405020304" pitchFamily="18" charset="0"/>
              <a:cs typeface="Times New Roman" panose="02020603050405020304" pitchFamily="18" charset="0"/>
            </a:endParaRPr>
          </a:p>
        </p:txBody>
      </p:sp>
      <p:pic>
        <p:nvPicPr>
          <p:cNvPr id="4" name="Picture 3" descr="Shape, circle, square&#10;&#10;Description automatically generated">
            <a:extLst>
              <a:ext uri="{FF2B5EF4-FFF2-40B4-BE49-F238E27FC236}">
                <a16:creationId xmlns:a16="http://schemas.microsoft.com/office/drawing/2014/main" id="{54930E38-A459-9894-EE07-E879698B36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7147" y="0"/>
            <a:ext cx="4643095" cy="6858000"/>
          </a:xfrm>
          <a:prstGeom prst="rect">
            <a:avLst/>
          </a:prstGeom>
        </p:spPr>
      </p:pic>
    </p:spTree>
    <p:extLst>
      <p:ext uri="{BB962C8B-B14F-4D97-AF65-F5344CB8AC3E}">
        <p14:creationId xmlns:p14="http://schemas.microsoft.com/office/powerpoint/2010/main" val="347203632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446276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45 Which particle diagram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represents one substance, only?</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r>
              <a:rPr lang="en-US" sz="2800" dirty="0">
                <a:solidFill>
                  <a:srgbClr val="FF0000"/>
                </a:solidFill>
                <a:latin typeface="Times New Roman" panose="02020603050405020304" pitchFamily="18" charset="0"/>
                <a:cs typeface="Times New Roman" panose="02020603050405020304" pitchFamily="18" charset="0"/>
              </a:rPr>
              <a:t>1 is a diatomic element, like O</a:t>
            </a:r>
            <a:r>
              <a:rPr lang="en-US" sz="2800" baseline="-25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2 is two different diatomic elements, like H</a:t>
            </a:r>
            <a:r>
              <a:rPr lang="en-US" sz="2800" baseline="-25000" dirty="0">
                <a:solidFill>
                  <a:srgbClr val="FF0000"/>
                </a:solidFill>
                <a:latin typeface="Times New Roman" panose="02020603050405020304" pitchFamily="18" charset="0"/>
                <a:cs typeface="Times New Roman" panose="02020603050405020304" pitchFamily="18" charset="0"/>
              </a:rPr>
              <a:t>2</a:t>
            </a:r>
            <a:r>
              <a:rPr lang="en-US" sz="2800" dirty="0">
                <a:solidFill>
                  <a:srgbClr val="FF0000"/>
                </a:solidFill>
                <a:latin typeface="Times New Roman" panose="02020603050405020304" pitchFamily="18" charset="0"/>
                <a:cs typeface="Times New Roman" panose="02020603050405020304" pitchFamily="18" charset="0"/>
              </a:rPr>
              <a:t> &amp; O</a:t>
            </a:r>
            <a:r>
              <a:rPr lang="en-US" sz="2800" baseline="-25000" dirty="0">
                <a:solidFill>
                  <a:srgbClr val="FF0000"/>
                </a:solidFill>
                <a:latin typeface="Times New Roman" panose="02020603050405020304" pitchFamily="18" charset="0"/>
                <a:cs typeface="Times New Roman" panose="02020603050405020304" pitchFamily="18" charset="0"/>
              </a:rPr>
              <a:t>2</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3 is two different compounds, like CO</a:t>
            </a:r>
            <a:r>
              <a:rPr lang="en-US" sz="2800" baseline="-25000" dirty="0">
                <a:solidFill>
                  <a:srgbClr val="FF0000"/>
                </a:solidFill>
                <a:latin typeface="Times New Roman" panose="02020603050405020304" pitchFamily="18" charset="0"/>
                <a:cs typeface="Times New Roman" panose="02020603050405020304" pitchFamily="18" charset="0"/>
              </a:rPr>
              <a:t>(G)</a:t>
            </a:r>
            <a:r>
              <a:rPr lang="en-US" sz="2800" dirty="0">
                <a:solidFill>
                  <a:srgbClr val="FF0000"/>
                </a:solidFill>
                <a:latin typeface="Times New Roman" panose="02020603050405020304" pitchFamily="18" charset="0"/>
                <a:cs typeface="Times New Roman" panose="02020603050405020304" pitchFamily="18" charset="0"/>
              </a:rPr>
              <a:t> &amp; CO</a:t>
            </a:r>
            <a:r>
              <a:rPr lang="en-US" sz="2800" baseline="-25000" dirty="0">
                <a:solidFill>
                  <a:srgbClr val="FF0000"/>
                </a:solidFill>
                <a:latin typeface="Times New Roman" panose="02020603050405020304" pitchFamily="18" charset="0"/>
                <a:cs typeface="Times New Roman" panose="02020603050405020304" pitchFamily="18" charset="0"/>
              </a:rPr>
              <a:t>2(G)</a:t>
            </a:r>
            <a:br>
              <a:rPr lang="en-US" sz="2800" baseline="-250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4</a:t>
            </a:r>
            <a:r>
              <a:rPr lang="en-US" sz="2800" baseline="-25000" dirty="0">
                <a:solidFill>
                  <a:srgbClr val="FF0000"/>
                </a:solidFill>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is two different atoms, like He &amp; Ne.  </a:t>
            </a:r>
            <a:br>
              <a:rPr lang="en-US" sz="2800" dirty="0">
                <a:solidFill>
                  <a:srgbClr val="FF0000"/>
                </a:solidFill>
                <a:latin typeface="Times New Roman" panose="02020603050405020304" pitchFamily="18" charset="0"/>
                <a:cs typeface="Times New Roman" panose="02020603050405020304" pitchFamily="18" charset="0"/>
              </a:rPr>
            </a:br>
            <a:endParaRPr lang="en-US" sz="2800" dirty="0">
              <a:solidFill>
                <a:srgbClr val="FF0000"/>
              </a:solidFill>
              <a:latin typeface="Times New Roman" panose="02020603050405020304" pitchFamily="18" charset="0"/>
              <a:cs typeface="Times New Roman" panose="02020603050405020304" pitchFamily="18" charset="0"/>
            </a:endParaRPr>
          </a:p>
        </p:txBody>
      </p:sp>
      <p:pic>
        <p:nvPicPr>
          <p:cNvPr id="4" name="Picture 3" descr="Shape, circle, square&#10;&#10;Description automatically generated">
            <a:extLst>
              <a:ext uri="{FF2B5EF4-FFF2-40B4-BE49-F238E27FC236}">
                <a16:creationId xmlns:a16="http://schemas.microsoft.com/office/drawing/2014/main" id="{54930E38-A459-9894-EE07-E879698B36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7147" y="0"/>
            <a:ext cx="4643095" cy="6858000"/>
          </a:xfrm>
          <a:prstGeom prst="rect">
            <a:avLst/>
          </a:prstGeom>
        </p:spPr>
      </p:pic>
      <p:sp>
        <p:nvSpPr>
          <p:cNvPr id="3" name="Oval 2">
            <a:extLst>
              <a:ext uri="{FF2B5EF4-FFF2-40B4-BE49-F238E27FC236}">
                <a16:creationId xmlns:a16="http://schemas.microsoft.com/office/drawing/2014/main" id="{1B81319F-EE45-BF16-296B-EA2E4863E7E6}"/>
              </a:ext>
            </a:extLst>
          </p:cNvPr>
          <p:cNvSpPr/>
          <p:nvPr/>
        </p:nvSpPr>
        <p:spPr>
          <a:xfrm rot="20681425">
            <a:off x="7332957" y="1669002"/>
            <a:ext cx="2388093" cy="271656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939239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46 Based on Table J, atoms of which metal will lose electrons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to Ca</a:t>
            </a:r>
            <a:r>
              <a:rPr lang="en-US" sz="3600" baseline="30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ions?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aluminum</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lead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nickel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potassium</a:t>
            </a:r>
          </a:p>
        </p:txBody>
      </p:sp>
    </p:spTree>
    <p:extLst>
      <p:ext uri="{BB962C8B-B14F-4D97-AF65-F5344CB8AC3E}">
        <p14:creationId xmlns:p14="http://schemas.microsoft.com/office/powerpoint/2010/main" val="5434706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653512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46 Based on Table J, atoms of which metal will lose electrons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to Ca</a:t>
            </a:r>
            <a:r>
              <a:rPr lang="en-US" sz="3600" baseline="30000" dirty="0">
                <a:latin typeface="Times New Roman" panose="02020603050405020304" pitchFamily="18" charset="0"/>
                <a:cs typeface="Times New Roman" panose="02020603050405020304" pitchFamily="18" charset="0"/>
              </a:rPr>
              <a:t>2+</a:t>
            </a:r>
            <a:r>
              <a:rPr lang="en-US" sz="3600" dirty="0">
                <a:latin typeface="Times New Roman" panose="02020603050405020304" pitchFamily="18" charset="0"/>
                <a:cs typeface="Times New Roman" panose="02020603050405020304" pitchFamily="18" charset="0"/>
              </a:rPr>
              <a:t> ions?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aluminum</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lead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nickel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(4) potassium</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Put these in order, top to bottom, on table J.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Potassium could bump out calcium from solution, like this…</a:t>
            </a:r>
            <a:br>
              <a:rPr lang="en-US" sz="2800" dirty="0">
                <a:solidFill>
                  <a:srgbClr val="FF0000"/>
                </a:solidFill>
                <a:latin typeface="Times New Roman" panose="02020603050405020304" pitchFamily="18" charset="0"/>
                <a:cs typeface="Times New Roman" panose="02020603050405020304" pitchFamily="18" charset="0"/>
              </a:rPr>
            </a:br>
            <a:r>
              <a:rPr lang="en-US" sz="1600" dirty="0">
                <a:solidFill>
                  <a:srgbClr val="FF0000"/>
                </a:solidFill>
                <a:latin typeface="Times New Roman" panose="02020603050405020304" pitchFamily="18" charset="0"/>
                <a:cs typeface="Times New Roman" panose="02020603050405020304" pitchFamily="18" charset="0"/>
              </a:rPr>
              <a:t>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2K</a:t>
            </a:r>
            <a:r>
              <a:rPr lang="en-US" sz="2800" baseline="-25000" dirty="0">
                <a:solidFill>
                  <a:srgbClr val="FF0000"/>
                </a:solidFill>
                <a:latin typeface="Times New Roman" panose="02020603050405020304" pitchFamily="18" charset="0"/>
                <a:cs typeface="Times New Roman" panose="02020603050405020304" pitchFamily="18" charset="0"/>
              </a:rPr>
              <a:t>(S)</a:t>
            </a:r>
            <a:r>
              <a:rPr lang="en-US" sz="2800" dirty="0">
                <a:solidFill>
                  <a:srgbClr val="FF0000"/>
                </a:solidFill>
                <a:latin typeface="Times New Roman" panose="02020603050405020304" pitchFamily="18" charset="0"/>
                <a:cs typeface="Times New Roman" panose="02020603050405020304" pitchFamily="18" charset="0"/>
              </a:rPr>
              <a:t> +  Ca(NO</a:t>
            </a:r>
            <a:r>
              <a:rPr lang="en-US" sz="2800" baseline="-25000" dirty="0">
                <a:solidFill>
                  <a:srgbClr val="FF0000"/>
                </a:solidFill>
                <a:latin typeface="Times New Roman" panose="02020603050405020304" pitchFamily="18" charset="0"/>
                <a:cs typeface="Times New Roman" panose="02020603050405020304" pitchFamily="18" charset="0"/>
              </a:rPr>
              <a:t>3</a:t>
            </a:r>
            <a:r>
              <a:rPr lang="en-US" sz="2800" dirty="0">
                <a:solidFill>
                  <a:srgbClr val="FF0000"/>
                </a:solidFill>
                <a:latin typeface="Times New Roman" panose="02020603050405020304" pitchFamily="18" charset="0"/>
                <a:cs typeface="Times New Roman" panose="02020603050405020304" pitchFamily="18" charset="0"/>
              </a:rPr>
              <a:t>)</a:t>
            </a:r>
            <a:r>
              <a:rPr lang="en-US" sz="2800" baseline="-25000" dirty="0">
                <a:solidFill>
                  <a:srgbClr val="FF0000"/>
                </a:solidFill>
                <a:latin typeface="Times New Roman" panose="02020603050405020304" pitchFamily="18" charset="0"/>
                <a:cs typeface="Times New Roman" panose="02020603050405020304" pitchFamily="18" charset="0"/>
              </a:rPr>
              <a:t>2(AQ)  </a:t>
            </a:r>
            <a:r>
              <a:rPr lang="en-US" sz="2800" dirty="0">
                <a:solidFill>
                  <a:srgbClr val="FF0000"/>
                </a:solidFill>
                <a:latin typeface="Times New Roman" panose="02020603050405020304" pitchFamily="18" charset="0"/>
                <a:cs typeface="Times New Roman" panose="02020603050405020304" pitchFamily="18" charset="0"/>
              </a:rPr>
              <a:t>→  2KNO</a:t>
            </a:r>
            <a:r>
              <a:rPr lang="en-US" sz="2800" baseline="-25000" dirty="0">
                <a:solidFill>
                  <a:srgbClr val="FF0000"/>
                </a:solidFill>
                <a:latin typeface="Times New Roman" panose="02020603050405020304" pitchFamily="18" charset="0"/>
                <a:cs typeface="Times New Roman" panose="02020603050405020304" pitchFamily="18" charset="0"/>
              </a:rPr>
              <a:t>3(AQ)</a:t>
            </a:r>
            <a:r>
              <a:rPr lang="en-US" sz="2800" dirty="0">
                <a:solidFill>
                  <a:srgbClr val="FF0000"/>
                </a:solidFill>
                <a:latin typeface="Times New Roman" panose="02020603050405020304" pitchFamily="18" charset="0"/>
                <a:cs typeface="Times New Roman" panose="02020603050405020304" pitchFamily="18" charset="0"/>
              </a:rPr>
              <a:t> + Ca</a:t>
            </a:r>
            <a:r>
              <a:rPr lang="en-US" sz="2800" baseline="-25000" dirty="0">
                <a:solidFill>
                  <a:srgbClr val="FF0000"/>
                </a:solidFill>
                <a:latin typeface="Times New Roman" panose="02020603050405020304" pitchFamily="18" charset="0"/>
                <a:cs typeface="Times New Roman" panose="02020603050405020304" pitchFamily="18" charset="0"/>
              </a:rPr>
              <a:t>(S) </a:t>
            </a:r>
            <a:br>
              <a:rPr lang="en-US" sz="2800" baseline="-25000" dirty="0">
                <a:solidFill>
                  <a:srgbClr val="FF0000"/>
                </a:solidFill>
                <a:latin typeface="Times New Roman" panose="02020603050405020304" pitchFamily="18" charset="0"/>
                <a:cs typeface="Times New Roman" panose="02020603050405020304" pitchFamily="18" charset="0"/>
              </a:rPr>
            </a:br>
            <a:br>
              <a:rPr lang="en-US" sz="2800" baseline="-250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Al, Pb, and Ni are all LOWER on table J than calcium, </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they could not make a single replacement reaction happen with calcium.  </a:t>
            </a:r>
            <a:endParaRPr lang="en-US" sz="3600" dirty="0">
              <a:solidFill>
                <a:srgbClr val="FF0000"/>
              </a:solidFill>
              <a:latin typeface="Times New Roman" panose="02020603050405020304" pitchFamily="18" charset="0"/>
              <a:cs typeface="Times New Roman" panose="02020603050405020304" pitchFamily="18" charset="0"/>
            </a:endParaRPr>
          </a:p>
        </p:txBody>
      </p:sp>
      <p:graphicFrame>
        <p:nvGraphicFramePr>
          <p:cNvPr id="3" name="Table 3">
            <a:extLst>
              <a:ext uri="{FF2B5EF4-FFF2-40B4-BE49-F238E27FC236}">
                <a16:creationId xmlns:a16="http://schemas.microsoft.com/office/drawing/2014/main" id="{61A1359B-256B-73F0-15F5-680B2D4DEEE9}"/>
              </a:ext>
            </a:extLst>
          </p:cNvPr>
          <p:cNvGraphicFramePr>
            <a:graphicFrameLocks noGrp="1"/>
          </p:cNvGraphicFramePr>
          <p:nvPr>
            <p:extLst>
              <p:ext uri="{D42A27DB-BD31-4B8C-83A1-F6EECF244321}">
                <p14:modId xmlns:p14="http://schemas.microsoft.com/office/powerpoint/2010/main" val="4294806239"/>
              </p:ext>
            </p:extLst>
          </p:nvPr>
        </p:nvGraphicFramePr>
        <p:xfrm>
          <a:off x="9570128" y="1335057"/>
          <a:ext cx="1615736" cy="4235886"/>
        </p:xfrm>
        <a:graphic>
          <a:graphicData uri="http://schemas.openxmlformats.org/drawingml/2006/table">
            <a:tbl>
              <a:tblPr firstRow="1" bandRow="1">
                <a:tableStyleId>{5C22544A-7EE6-4342-B048-85BDC9FD1C3A}</a:tableStyleId>
              </a:tblPr>
              <a:tblGrid>
                <a:gridCol w="1615736">
                  <a:extLst>
                    <a:ext uri="{9D8B030D-6E8A-4147-A177-3AD203B41FA5}">
                      <a16:colId xmlns:a16="http://schemas.microsoft.com/office/drawing/2014/main" val="30927878"/>
                    </a:ext>
                  </a:extLst>
                </a:gridCol>
              </a:tblGrid>
              <a:tr h="705981">
                <a:tc>
                  <a:txBody>
                    <a:bodyPr/>
                    <a:lstStyle/>
                    <a:p>
                      <a:pPr algn="ctr"/>
                      <a:r>
                        <a:rPr lang="en-US" sz="2400" b="0" dirty="0">
                          <a:solidFill>
                            <a:srgbClr val="FF0000"/>
                          </a:solidFill>
                          <a:latin typeface="Times New Roman" panose="02020603050405020304" pitchFamily="18" charset="0"/>
                          <a:cs typeface="Times New Roman" panose="02020603050405020304" pitchFamily="18" charset="0"/>
                        </a:rPr>
                        <a:t>Table 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7623974"/>
                  </a:ext>
                </a:extLst>
              </a:tr>
              <a:tr h="705981">
                <a:tc>
                  <a:txBody>
                    <a:bodyPr/>
                    <a:lstStyle/>
                    <a:p>
                      <a:pPr algn="ctr"/>
                      <a:r>
                        <a:rPr lang="en-US" sz="2400" b="0" dirty="0">
                          <a:solidFill>
                            <a:srgbClr val="FF0000"/>
                          </a:solidFill>
                          <a:latin typeface="Times New Roman" panose="02020603050405020304" pitchFamily="18" charset="0"/>
                          <a:cs typeface="Times New Roman" panose="02020603050405020304" pitchFamily="18" charset="0"/>
                        </a:rPr>
                        <a:t>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9927480"/>
                  </a:ext>
                </a:extLst>
              </a:tr>
              <a:tr h="705981">
                <a:tc>
                  <a:txBody>
                    <a:bodyPr/>
                    <a:lstStyle/>
                    <a:p>
                      <a:pPr algn="ctr"/>
                      <a:r>
                        <a:rPr lang="en-US" sz="2400" b="0" dirty="0">
                          <a:solidFill>
                            <a:srgbClr val="FF0000"/>
                          </a:solidFill>
                          <a:latin typeface="Times New Roman" panose="02020603050405020304" pitchFamily="18" charset="0"/>
                          <a:cs typeface="Times New Roman" panose="02020603050405020304" pitchFamily="18" charset="0"/>
                        </a:rPr>
                        <a:t>Ca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8366524"/>
                  </a:ext>
                </a:extLst>
              </a:tr>
              <a:tr h="705981">
                <a:tc>
                  <a:txBody>
                    <a:bodyPr/>
                    <a:lstStyle/>
                    <a:p>
                      <a:pPr algn="ctr"/>
                      <a:r>
                        <a:rPr lang="en-US" sz="2400" b="0" dirty="0">
                          <a:solidFill>
                            <a:srgbClr val="FF0000"/>
                          </a:solidFill>
                          <a:latin typeface="Times New Roman" panose="02020603050405020304" pitchFamily="18" charset="0"/>
                          <a:cs typeface="Times New Roman" panose="02020603050405020304" pitchFamily="18" charset="0"/>
                        </a:rPr>
                        <a: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6554531"/>
                  </a:ext>
                </a:extLst>
              </a:tr>
              <a:tr h="705981">
                <a:tc>
                  <a:txBody>
                    <a:bodyPr/>
                    <a:lstStyle/>
                    <a:p>
                      <a:pPr algn="ctr"/>
                      <a:r>
                        <a:rPr lang="en-US" sz="2400" b="0" dirty="0">
                          <a:solidFill>
                            <a:srgbClr val="FF0000"/>
                          </a:solidFill>
                          <a:latin typeface="Times New Roman" panose="02020603050405020304" pitchFamily="18" charset="0"/>
                          <a:cs typeface="Times New Roman" panose="02020603050405020304" pitchFamily="18" charset="0"/>
                        </a:rPr>
                        <a:t>Ni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5658236"/>
                  </a:ext>
                </a:extLst>
              </a:tr>
              <a:tr h="705981">
                <a:tc>
                  <a:txBody>
                    <a:bodyPr/>
                    <a:lstStyle/>
                    <a:p>
                      <a:pPr algn="ctr"/>
                      <a:r>
                        <a:rPr lang="en-US" sz="2400" b="0" dirty="0">
                          <a:solidFill>
                            <a:srgbClr val="FF0000"/>
                          </a:solidFill>
                          <a:latin typeface="Times New Roman" panose="02020603050405020304" pitchFamily="18" charset="0"/>
                          <a:cs typeface="Times New Roman" panose="02020603050405020304" pitchFamily="18" charset="0"/>
                        </a:rPr>
                        <a:t>Pb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7429635"/>
                  </a:ext>
                </a:extLst>
              </a:tr>
            </a:tbl>
          </a:graphicData>
        </a:graphic>
      </p:graphicFrame>
    </p:spTree>
    <p:extLst>
      <p:ext uri="{BB962C8B-B14F-4D97-AF65-F5344CB8AC3E}">
        <p14:creationId xmlns:p14="http://schemas.microsoft.com/office/powerpoint/2010/main" val="270577560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47 Which aqueous solution is the best conductor of an electrical</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current?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0.1 M NaNO</a:t>
            </a:r>
            <a:r>
              <a:rPr lang="en-US" sz="3600" baseline="-25000" dirty="0">
                <a:latin typeface="Times New Roman" panose="02020603050405020304" pitchFamily="18" charset="0"/>
                <a:cs typeface="Times New Roman" panose="02020603050405020304" pitchFamily="18" charset="0"/>
              </a:rPr>
              <a:t>3</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0.2 M NaNO</a:t>
            </a:r>
            <a:r>
              <a:rPr lang="en-US" sz="3600" baseline="-25000" dirty="0">
                <a:latin typeface="Times New Roman" panose="02020603050405020304" pitchFamily="18" charset="0"/>
                <a:cs typeface="Times New Roman" panose="02020603050405020304" pitchFamily="18" charset="0"/>
              </a:rPr>
              <a:t>3</a:t>
            </a: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0.01 M NaNO</a:t>
            </a:r>
            <a:r>
              <a:rPr lang="en-US" sz="3600" baseline="-25000" dirty="0">
                <a:latin typeface="Times New Roman" panose="02020603050405020304" pitchFamily="18" charset="0"/>
                <a:cs typeface="Times New Roman" panose="02020603050405020304" pitchFamily="18" charset="0"/>
              </a:rPr>
              <a:t>3</a:t>
            </a: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0.02 M NaNO</a:t>
            </a:r>
            <a:r>
              <a:rPr lang="en-US" sz="3600" baseline="-25000" dirty="0">
                <a:latin typeface="Times New Roman" panose="02020603050405020304" pitchFamily="18" charset="0"/>
                <a:cs typeface="Times New Roman" panose="02020603050405020304" pitchFamily="18" charset="0"/>
              </a:rPr>
              <a:t>3</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736221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6370975"/>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47 Which aqueous solution is the best conductor of an electrical</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current?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0.1 M NaNO</a:t>
            </a:r>
            <a:r>
              <a:rPr lang="en-US" sz="3600" baseline="-25000" dirty="0">
                <a:latin typeface="Times New Roman" panose="02020603050405020304" pitchFamily="18" charset="0"/>
                <a:cs typeface="Times New Roman" panose="02020603050405020304" pitchFamily="18" charset="0"/>
              </a:rPr>
              <a:t>3</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(2) 0.2 M NaNO</a:t>
            </a:r>
            <a:r>
              <a:rPr lang="en-US" sz="3600" baseline="-25000" dirty="0">
                <a:solidFill>
                  <a:srgbClr val="FF0000"/>
                </a:solidFill>
                <a:latin typeface="Times New Roman" panose="02020603050405020304" pitchFamily="18" charset="0"/>
                <a:cs typeface="Times New Roman" panose="02020603050405020304" pitchFamily="18" charset="0"/>
              </a:rPr>
              <a:t>3</a:t>
            </a:r>
            <a:r>
              <a:rPr lang="en-US" sz="3600" dirty="0">
                <a:solidFill>
                  <a:srgbClr val="FF0000"/>
                </a:solidFill>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0.01 M NaNO</a:t>
            </a:r>
            <a:r>
              <a:rPr lang="en-US" sz="3600" baseline="-25000" dirty="0">
                <a:latin typeface="Times New Roman" panose="02020603050405020304" pitchFamily="18" charset="0"/>
                <a:cs typeface="Times New Roman" panose="02020603050405020304" pitchFamily="18" charset="0"/>
              </a:rPr>
              <a:t>3</a:t>
            </a: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0.02 M NaNO</a:t>
            </a:r>
            <a:r>
              <a:rPr lang="en-US" sz="3600" baseline="-25000" dirty="0">
                <a:latin typeface="Times New Roman" panose="02020603050405020304" pitchFamily="18" charset="0"/>
                <a:cs typeface="Times New Roman" panose="02020603050405020304" pitchFamily="18" charset="0"/>
              </a:rPr>
              <a:t>3</a:t>
            </a:r>
            <a:br>
              <a:rPr lang="en-US" sz="3600" baseline="-25000" dirty="0">
                <a:latin typeface="Times New Roman" panose="02020603050405020304" pitchFamily="18" charset="0"/>
                <a:cs typeface="Times New Roman" panose="02020603050405020304" pitchFamily="18" charset="0"/>
              </a:rPr>
            </a:br>
            <a:br>
              <a:rPr lang="en-US" sz="3600" baseline="-25000" dirty="0">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Electrolytes conduct electricity (and so do metals).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Electrolytes have LOOSE MOBILE IONS.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Here find the solution with the most loose mobile ions in solution.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(all use sodium nitrate, each particle makes 2 ions (and that is constant).  </a:t>
            </a:r>
            <a:br>
              <a:rPr lang="en-US" sz="28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Pick the solution with the highest molarity to get the most loose mobile ions.  (boom!)  </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9574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5632311"/>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48 Given the equation representing a reaction: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This equation represents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sublimation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condensation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fission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(4) fusion</a:t>
            </a:r>
          </a:p>
        </p:txBody>
      </p:sp>
      <p:graphicFrame>
        <p:nvGraphicFramePr>
          <p:cNvPr id="3" name="Table 3">
            <a:extLst>
              <a:ext uri="{FF2B5EF4-FFF2-40B4-BE49-F238E27FC236}">
                <a16:creationId xmlns:a16="http://schemas.microsoft.com/office/drawing/2014/main" id="{9C572249-2423-4277-2C74-21E62DF72ADF}"/>
              </a:ext>
            </a:extLst>
          </p:cNvPr>
          <p:cNvGraphicFramePr>
            <a:graphicFrameLocks noGrp="1"/>
          </p:cNvGraphicFramePr>
          <p:nvPr>
            <p:extLst>
              <p:ext uri="{D42A27DB-BD31-4B8C-83A1-F6EECF244321}">
                <p14:modId xmlns:p14="http://schemas.microsoft.com/office/powerpoint/2010/main" val="914185707"/>
              </p:ext>
            </p:extLst>
          </p:nvPr>
        </p:nvGraphicFramePr>
        <p:xfrm>
          <a:off x="821965" y="972301"/>
          <a:ext cx="7597370" cy="1188720"/>
        </p:xfrm>
        <a:graphic>
          <a:graphicData uri="http://schemas.openxmlformats.org/drawingml/2006/table">
            <a:tbl>
              <a:tblPr firstRow="1" bandRow="1">
                <a:tableStyleId>{5C22544A-7EE6-4342-B048-85BDC9FD1C3A}</a:tableStyleId>
              </a:tblPr>
              <a:tblGrid>
                <a:gridCol w="433958">
                  <a:extLst>
                    <a:ext uri="{9D8B030D-6E8A-4147-A177-3AD203B41FA5}">
                      <a16:colId xmlns:a16="http://schemas.microsoft.com/office/drawing/2014/main" val="108684856"/>
                    </a:ext>
                  </a:extLst>
                </a:gridCol>
                <a:gridCol w="513231">
                  <a:extLst>
                    <a:ext uri="{9D8B030D-6E8A-4147-A177-3AD203B41FA5}">
                      <a16:colId xmlns:a16="http://schemas.microsoft.com/office/drawing/2014/main" val="1375861823"/>
                    </a:ext>
                  </a:extLst>
                </a:gridCol>
                <a:gridCol w="489304">
                  <a:extLst>
                    <a:ext uri="{9D8B030D-6E8A-4147-A177-3AD203B41FA5}">
                      <a16:colId xmlns:a16="http://schemas.microsoft.com/office/drawing/2014/main" val="1270911524"/>
                    </a:ext>
                  </a:extLst>
                </a:gridCol>
                <a:gridCol w="616945">
                  <a:extLst>
                    <a:ext uri="{9D8B030D-6E8A-4147-A177-3AD203B41FA5}">
                      <a16:colId xmlns:a16="http://schemas.microsoft.com/office/drawing/2014/main" val="2627052688"/>
                    </a:ext>
                  </a:extLst>
                </a:gridCol>
                <a:gridCol w="815248">
                  <a:extLst>
                    <a:ext uri="{9D8B030D-6E8A-4147-A177-3AD203B41FA5}">
                      <a16:colId xmlns:a16="http://schemas.microsoft.com/office/drawing/2014/main" val="2347379029"/>
                    </a:ext>
                  </a:extLst>
                </a:gridCol>
                <a:gridCol w="738130">
                  <a:extLst>
                    <a:ext uri="{9D8B030D-6E8A-4147-A177-3AD203B41FA5}">
                      <a16:colId xmlns:a16="http://schemas.microsoft.com/office/drawing/2014/main" val="4150473601"/>
                    </a:ext>
                  </a:extLst>
                </a:gridCol>
                <a:gridCol w="649995">
                  <a:extLst>
                    <a:ext uri="{9D8B030D-6E8A-4147-A177-3AD203B41FA5}">
                      <a16:colId xmlns:a16="http://schemas.microsoft.com/office/drawing/2014/main" val="61922155"/>
                    </a:ext>
                  </a:extLst>
                </a:gridCol>
                <a:gridCol w="914400">
                  <a:extLst>
                    <a:ext uri="{9D8B030D-6E8A-4147-A177-3AD203B41FA5}">
                      <a16:colId xmlns:a16="http://schemas.microsoft.com/office/drawing/2014/main" val="99612028"/>
                    </a:ext>
                  </a:extLst>
                </a:gridCol>
                <a:gridCol w="727113">
                  <a:extLst>
                    <a:ext uri="{9D8B030D-6E8A-4147-A177-3AD203B41FA5}">
                      <a16:colId xmlns:a16="http://schemas.microsoft.com/office/drawing/2014/main" val="4196611191"/>
                    </a:ext>
                  </a:extLst>
                </a:gridCol>
                <a:gridCol w="506776">
                  <a:extLst>
                    <a:ext uri="{9D8B030D-6E8A-4147-A177-3AD203B41FA5}">
                      <a16:colId xmlns:a16="http://schemas.microsoft.com/office/drawing/2014/main" val="3305205482"/>
                    </a:ext>
                  </a:extLst>
                </a:gridCol>
                <a:gridCol w="1192270">
                  <a:extLst>
                    <a:ext uri="{9D8B030D-6E8A-4147-A177-3AD203B41FA5}">
                      <a16:colId xmlns:a16="http://schemas.microsoft.com/office/drawing/2014/main" val="4018819605"/>
                    </a:ext>
                  </a:extLst>
                </a:gridCol>
              </a:tblGrid>
              <a:tr h="370840">
                <a:tc>
                  <a:txBody>
                    <a:bodyPr/>
                    <a:lstStyle/>
                    <a:p>
                      <a:pPr algn="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2</a:t>
                      </a:r>
                      <a:b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3</a:t>
                      </a:r>
                      <a:b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H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800" b="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4</a:t>
                      </a:r>
                      <a:b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He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1</a:t>
                      </a:r>
                      <a:b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1405560"/>
                  </a:ext>
                </a:extLst>
              </a:tr>
            </a:tbl>
          </a:graphicData>
        </a:graphic>
      </p:graphicFrame>
    </p:spTree>
    <p:extLst>
      <p:ext uri="{BB962C8B-B14F-4D97-AF65-F5344CB8AC3E}">
        <p14:creationId xmlns:p14="http://schemas.microsoft.com/office/powerpoint/2010/main" val="208843420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59F7F2-4F29-9B11-3399-06BD4018760E}"/>
              </a:ext>
            </a:extLst>
          </p:cNvPr>
          <p:cNvSpPr txBox="1"/>
          <p:nvPr/>
        </p:nvSpPr>
        <p:spPr>
          <a:xfrm>
            <a:off x="0" y="0"/>
            <a:ext cx="12192000" cy="674030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48 Given the equation representing a reaction: </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a:p>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This equation represents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(1) sublimation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(2) condensation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(3) fission </a:t>
            </a:r>
            <a:br>
              <a:rPr lang="en-US" sz="3600" dirty="0">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(4) fusion</a:t>
            </a:r>
            <a:br>
              <a:rPr lang="en-US" sz="3600" dirty="0">
                <a:solidFill>
                  <a:srgbClr val="FF0000"/>
                </a:solidFill>
                <a:latin typeface="Times New Roman" panose="02020603050405020304" pitchFamily="18" charset="0"/>
                <a:cs typeface="Times New Roman" panose="02020603050405020304" pitchFamily="18" charset="0"/>
              </a:rPr>
            </a:br>
            <a:br>
              <a:rPr lang="en-US" sz="3600" dirty="0">
                <a:solidFill>
                  <a:srgbClr val="FF0000"/>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It’s nuclear and small H isotopes are squeezed into bigger He atoms.  </a:t>
            </a:r>
            <a:endParaRPr lang="en-US" sz="3600" dirty="0">
              <a:solidFill>
                <a:srgbClr val="FF0000"/>
              </a:solidFill>
              <a:latin typeface="Times New Roman" panose="02020603050405020304" pitchFamily="18" charset="0"/>
              <a:cs typeface="Times New Roman" panose="02020603050405020304" pitchFamily="18" charset="0"/>
            </a:endParaRPr>
          </a:p>
        </p:txBody>
      </p:sp>
      <p:graphicFrame>
        <p:nvGraphicFramePr>
          <p:cNvPr id="3" name="Table 3">
            <a:extLst>
              <a:ext uri="{FF2B5EF4-FFF2-40B4-BE49-F238E27FC236}">
                <a16:creationId xmlns:a16="http://schemas.microsoft.com/office/drawing/2014/main" id="{9C572249-2423-4277-2C74-21E62DF72ADF}"/>
              </a:ext>
            </a:extLst>
          </p:cNvPr>
          <p:cNvGraphicFramePr>
            <a:graphicFrameLocks noGrp="1"/>
          </p:cNvGraphicFramePr>
          <p:nvPr/>
        </p:nvGraphicFramePr>
        <p:xfrm>
          <a:off x="821965" y="972301"/>
          <a:ext cx="7597370" cy="1188720"/>
        </p:xfrm>
        <a:graphic>
          <a:graphicData uri="http://schemas.openxmlformats.org/drawingml/2006/table">
            <a:tbl>
              <a:tblPr firstRow="1" bandRow="1">
                <a:tableStyleId>{5C22544A-7EE6-4342-B048-85BDC9FD1C3A}</a:tableStyleId>
              </a:tblPr>
              <a:tblGrid>
                <a:gridCol w="433958">
                  <a:extLst>
                    <a:ext uri="{9D8B030D-6E8A-4147-A177-3AD203B41FA5}">
                      <a16:colId xmlns:a16="http://schemas.microsoft.com/office/drawing/2014/main" val="108684856"/>
                    </a:ext>
                  </a:extLst>
                </a:gridCol>
                <a:gridCol w="513231">
                  <a:extLst>
                    <a:ext uri="{9D8B030D-6E8A-4147-A177-3AD203B41FA5}">
                      <a16:colId xmlns:a16="http://schemas.microsoft.com/office/drawing/2014/main" val="1375861823"/>
                    </a:ext>
                  </a:extLst>
                </a:gridCol>
                <a:gridCol w="489304">
                  <a:extLst>
                    <a:ext uri="{9D8B030D-6E8A-4147-A177-3AD203B41FA5}">
                      <a16:colId xmlns:a16="http://schemas.microsoft.com/office/drawing/2014/main" val="1270911524"/>
                    </a:ext>
                  </a:extLst>
                </a:gridCol>
                <a:gridCol w="616945">
                  <a:extLst>
                    <a:ext uri="{9D8B030D-6E8A-4147-A177-3AD203B41FA5}">
                      <a16:colId xmlns:a16="http://schemas.microsoft.com/office/drawing/2014/main" val="2627052688"/>
                    </a:ext>
                  </a:extLst>
                </a:gridCol>
                <a:gridCol w="815248">
                  <a:extLst>
                    <a:ext uri="{9D8B030D-6E8A-4147-A177-3AD203B41FA5}">
                      <a16:colId xmlns:a16="http://schemas.microsoft.com/office/drawing/2014/main" val="2347379029"/>
                    </a:ext>
                  </a:extLst>
                </a:gridCol>
                <a:gridCol w="738130">
                  <a:extLst>
                    <a:ext uri="{9D8B030D-6E8A-4147-A177-3AD203B41FA5}">
                      <a16:colId xmlns:a16="http://schemas.microsoft.com/office/drawing/2014/main" val="4150473601"/>
                    </a:ext>
                  </a:extLst>
                </a:gridCol>
                <a:gridCol w="649995">
                  <a:extLst>
                    <a:ext uri="{9D8B030D-6E8A-4147-A177-3AD203B41FA5}">
                      <a16:colId xmlns:a16="http://schemas.microsoft.com/office/drawing/2014/main" val="61922155"/>
                    </a:ext>
                  </a:extLst>
                </a:gridCol>
                <a:gridCol w="914400">
                  <a:extLst>
                    <a:ext uri="{9D8B030D-6E8A-4147-A177-3AD203B41FA5}">
                      <a16:colId xmlns:a16="http://schemas.microsoft.com/office/drawing/2014/main" val="99612028"/>
                    </a:ext>
                  </a:extLst>
                </a:gridCol>
                <a:gridCol w="727113">
                  <a:extLst>
                    <a:ext uri="{9D8B030D-6E8A-4147-A177-3AD203B41FA5}">
                      <a16:colId xmlns:a16="http://schemas.microsoft.com/office/drawing/2014/main" val="4196611191"/>
                    </a:ext>
                  </a:extLst>
                </a:gridCol>
                <a:gridCol w="506776">
                  <a:extLst>
                    <a:ext uri="{9D8B030D-6E8A-4147-A177-3AD203B41FA5}">
                      <a16:colId xmlns:a16="http://schemas.microsoft.com/office/drawing/2014/main" val="3305205482"/>
                    </a:ext>
                  </a:extLst>
                </a:gridCol>
                <a:gridCol w="1192270">
                  <a:extLst>
                    <a:ext uri="{9D8B030D-6E8A-4147-A177-3AD203B41FA5}">
                      <a16:colId xmlns:a16="http://schemas.microsoft.com/office/drawing/2014/main" val="4018819605"/>
                    </a:ext>
                  </a:extLst>
                </a:gridCol>
              </a:tblGrid>
              <a:tr h="370840">
                <a:tc>
                  <a:txBody>
                    <a:bodyPr/>
                    <a:lstStyle/>
                    <a:p>
                      <a:pPr algn="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2</a:t>
                      </a:r>
                      <a:b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3</a:t>
                      </a:r>
                      <a:b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1</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H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4800" b="0" dirty="0">
                          <a:solidFill>
                            <a:schemeClr val="tx1">
                              <a:lumMod val="95000"/>
                              <a:lumOff val="5000"/>
                            </a:schemeClr>
                          </a:solidFill>
                          <a:latin typeface="Times New Roman" panose="02020603050405020304" pitchFamily="18" charset="0"/>
                          <a:cs typeface="Times New Roman" panose="02020603050405020304" pitchFamily="18" charset="0"/>
                        </a:rPr>
                        <a:t>→</a:t>
                      </a: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4</a:t>
                      </a:r>
                      <a:b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2</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He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1</a:t>
                      </a:r>
                      <a:b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0</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3600" b="0" dirty="0">
                          <a:solidFill>
                            <a:schemeClr val="tx1">
                              <a:lumMod val="95000"/>
                              <a:lumOff val="5000"/>
                            </a:schemeClr>
                          </a:solidFill>
                          <a:latin typeface="Times New Roman" panose="02020603050405020304" pitchFamily="18" charset="0"/>
                          <a:cs typeface="Times New Roman" panose="02020603050405020304" pitchFamily="18" charset="0"/>
                        </a:rPr>
                        <a:t>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1405560"/>
                  </a:ext>
                </a:extLst>
              </a:tr>
            </a:tbl>
          </a:graphicData>
        </a:graphic>
      </p:graphicFrame>
    </p:spTree>
    <p:extLst>
      <p:ext uri="{BB962C8B-B14F-4D97-AF65-F5344CB8AC3E}">
        <p14:creationId xmlns:p14="http://schemas.microsoft.com/office/powerpoint/2010/main" val="1826021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11143</TotalTime>
  <Words>13946</Words>
  <Application>Microsoft Office PowerPoint</Application>
  <PresentationFormat>Widescreen</PresentationFormat>
  <Paragraphs>704</Paragraphs>
  <Slides>175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175</vt:i4>
      </vt:variant>
    </vt:vector>
  </HeadingPairs>
  <TitlesOfParts>
    <vt:vector size="182" baseType="lpstr">
      <vt:lpstr>Arial</vt:lpstr>
      <vt:lpstr>Calibri</vt:lpstr>
      <vt:lpstr>Calibri Light</vt:lpstr>
      <vt:lpstr>Cambria Math</vt:lpstr>
      <vt:lpstr>Gabriola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SCRIC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ARBUISO, CHARLES B</dc:creator>
  <cp:lastModifiedBy>ARBUISO, CHARLES B</cp:lastModifiedBy>
  <cp:revision>472</cp:revision>
  <dcterms:created xsi:type="dcterms:W3CDTF">2018-12-10T13:09:54Z</dcterms:created>
  <dcterms:modified xsi:type="dcterms:W3CDTF">2023-04-03T00:29:23Z</dcterms:modified>
</cp:coreProperties>
</file>